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1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А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DE-4A66-9BFA-4DECB20B82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11</c:v>
                </c:pt>
                <c:pt idx="3">
                  <c:v>19</c:v>
                </c:pt>
                <c:pt idx="4">
                  <c:v>17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DE-4A66-9BFA-4DECB20B82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12</c:v>
                </c:pt>
                <c:pt idx="1">
                  <c:v>3</c:v>
                </c:pt>
                <c:pt idx="2">
                  <c:v>16</c:v>
                </c:pt>
                <c:pt idx="3">
                  <c:v>5</c:v>
                </c:pt>
                <c:pt idx="4">
                  <c:v>2</c:v>
                </c:pt>
                <c:pt idx="5">
                  <c:v>33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DE-4A66-9BFA-4DECB20B82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DE-4A66-9BFA-4DECB20B82F3}"/>
            </c:ext>
          </c:extLst>
        </c:ser>
        <c:gapWidth val="219"/>
        <c:overlap val="-27"/>
        <c:axId val="147216256"/>
        <c:axId val="147217792"/>
      </c:barChart>
      <c:catAx>
        <c:axId val="147216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17792"/>
        <c:crosses val="autoZero"/>
        <c:auto val="1"/>
        <c:lblAlgn val="ctr"/>
        <c:lblOffset val="100"/>
      </c:catAx>
      <c:valAx>
        <c:axId val="147217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1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К</a:t>
            </a:r>
            <a:endParaRPr lang="ru-RU" dirty="0"/>
          </a:p>
        </c:rich>
      </c:tx>
      <c:layout>
        <c:manualLayout>
          <c:xMode val="edge"/>
          <c:yMode val="edge"/>
          <c:x val="0.40548792034384973"/>
          <c:y val="4.761904761904762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22</c:v>
                </c:pt>
                <c:pt idx="2">
                  <c:v>19</c:v>
                </c:pt>
                <c:pt idx="3">
                  <c:v>6</c:v>
                </c:pt>
                <c:pt idx="4">
                  <c:v>5</c:v>
                </c:pt>
                <c:pt idx="5">
                  <c:v>0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6A-4424-9A1C-C5D7A89C9D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15</c:v>
                </c:pt>
                <c:pt idx="5">
                  <c:v>0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6A-4424-9A1C-C5D7A89C9D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4</c:v>
                </c:pt>
                <c:pt idx="5">
                  <c:v>33</c:v>
                </c:pt>
                <c:pt idx="6">
                  <c:v>24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6A-4424-9A1C-C5D7A89C9D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6A-4424-9A1C-C5D7A89C9DF5}"/>
            </c:ext>
          </c:extLst>
        </c:ser>
        <c:gapWidth val="219"/>
        <c:overlap val="-27"/>
        <c:axId val="156677248"/>
        <c:axId val="156678784"/>
      </c:barChart>
      <c:catAx>
        <c:axId val="15667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78784"/>
        <c:crosses val="autoZero"/>
        <c:auto val="1"/>
        <c:lblAlgn val="ctr"/>
        <c:lblOffset val="100"/>
      </c:catAx>
      <c:valAx>
        <c:axId val="15667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7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Л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24</c:v>
                </c:pt>
                <c:pt idx="2">
                  <c:v>16</c:v>
                </c:pt>
                <c:pt idx="3">
                  <c:v>15</c:v>
                </c:pt>
                <c:pt idx="4">
                  <c:v>8</c:v>
                </c:pt>
                <c:pt idx="5">
                  <c:v>0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3-4C84-AF38-E9B38DD77E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</c:v>
                </c:pt>
                <c:pt idx="1">
                  <c:v>1</c:v>
                </c:pt>
                <c:pt idx="2">
                  <c:v>10</c:v>
                </c:pt>
                <c:pt idx="3">
                  <c:v>8</c:v>
                </c:pt>
                <c:pt idx="4">
                  <c:v>12</c:v>
                </c:pt>
                <c:pt idx="5">
                  <c:v>0</c:v>
                </c:pt>
                <c:pt idx="6">
                  <c:v>7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C3-4C84-AF38-E9B38DD77E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32</c:v>
                </c:pt>
                <c:pt idx="6">
                  <c:v>17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3-4C84-AF38-E9B38DD77E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C3-4C84-AF38-E9B38DD77E89}"/>
            </c:ext>
          </c:extLst>
        </c:ser>
        <c:gapWidth val="219"/>
        <c:overlap val="-27"/>
        <c:axId val="156843008"/>
        <c:axId val="156848896"/>
      </c:barChart>
      <c:catAx>
        <c:axId val="156843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48896"/>
        <c:crosses val="autoZero"/>
        <c:auto val="1"/>
        <c:lblAlgn val="ctr"/>
        <c:lblOffset val="100"/>
      </c:catAx>
      <c:valAx>
        <c:axId val="156848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М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513889622857548E-2"/>
          <c:y val="0.16702380952380952"/>
          <c:w val="0.95110579717803789"/>
          <c:h val="0.669986564179477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19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</c:v>
                </c:pt>
                <c:pt idx="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7-498B-9894-3AFE513B50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57-498B-9894-3AFE513B50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  <c:pt idx="4">
                  <c:v>8</c:v>
                </c:pt>
                <c:pt idx="5">
                  <c:v>33</c:v>
                </c:pt>
                <c:pt idx="6">
                  <c:v>30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57-498B-9894-3AFE513B50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57-498B-9894-3AFE513B50F9}"/>
            </c:ext>
          </c:extLst>
        </c:ser>
        <c:gapWidth val="219"/>
        <c:overlap val="-27"/>
        <c:axId val="156890240"/>
        <c:axId val="156891776"/>
      </c:barChart>
      <c:catAx>
        <c:axId val="156890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91776"/>
        <c:crosses val="autoZero"/>
        <c:auto val="1"/>
        <c:lblAlgn val="ctr"/>
        <c:lblOffset val="100"/>
      </c:catAx>
      <c:valAx>
        <c:axId val="156891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Н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DE-499E-95F3-7DD5FF204A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DE-499E-95F3-7DD5FF204A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32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DE-499E-95F3-7DD5FF204A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DE-499E-95F3-7DD5FF204AE8}"/>
            </c:ext>
          </c:extLst>
        </c:ser>
        <c:gapWidth val="219"/>
        <c:overlap val="-27"/>
        <c:axId val="156916736"/>
        <c:axId val="156922624"/>
      </c:barChart>
      <c:catAx>
        <c:axId val="156916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22624"/>
        <c:crosses val="autoZero"/>
        <c:auto val="1"/>
        <c:lblAlgn val="ctr"/>
        <c:lblOffset val="100"/>
      </c:catAx>
      <c:valAx>
        <c:axId val="15692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Б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3">
                  <c:v>7</c:v>
                </c:pt>
                <c:pt idx="4">
                  <c:v>12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E-475F-B7E1-4DCFEF9B17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20</c:v>
                </c:pt>
                <c:pt idx="4">
                  <c:v>14</c:v>
                </c:pt>
                <c:pt idx="5">
                  <c:v>0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E-475F-B7E1-4DCFEF9B17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36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E-475F-B7E1-4DCFEF9B17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E-475F-B7E1-4DCFEF9B17DC}"/>
            </c:ext>
          </c:extLst>
        </c:ser>
        <c:gapWidth val="219"/>
        <c:overlap val="-27"/>
        <c:axId val="103195776"/>
        <c:axId val="103197312"/>
      </c:barChart>
      <c:catAx>
        <c:axId val="10319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97312"/>
        <c:crosses val="autoZero"/>
        <c:auto val="1"/>
        <c:lblAlgn val="ctr"/>
        <c:lblOffset val="100"/>
      </c:catAx>
      <c:valAx>
        <c:axId val="10319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В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16</c:v>
                </c:pt>
                <c:pt idx="2">
                  <c:v>11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69-47B8-A539-66E0B1E6B2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16</c:v>
                </c:pt>
                <c:pt idx="1">
                  <c:v>6</c:v>
                </c:pt>
                <c:pt idx="2">
                  <c:v>4</c:v>
                </c:pt>
                <c:pt idx="3">
                  <c:v>18</c:v>
                </c:pt>
                <c:pt idx="4">
                  <c:v>9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9-47B8-A539-66E0B1E6B2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32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69-47B8-A539-66E0B1E6B2A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69-47B8-A539-66E0B1E6B2AD}"/>
            </c:ext>
          </c:extLst>
        </c:ser>
        <c:gapWidth val="219"/>
        <c:overlap val="-27"/>
        <c:axId val="148052992"/>
        <c:axId val="148062976"/>
      </c:barChart>
      <c:catAx>
        <c:axId val="14805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62976"/>
        <c:crosses val="autoZero"/>
        <c:auto val="1"/>
        <c:lblAlgn val="ctr"/>
        <c:lblOffset val="100"/>
      </c:catAx>
      <c:valAx>
        <c:axId val="148062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Г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</c:v>
                </c:pt>
                <c:pt idx="1">
                  <c:v>19</c:v>
                </c:pt>
                <c:pt idx="2">
                  <c:v>13</c:v>
                </c:pt>
                <c:pt idx="3">
                  <c:v>9</c:v>
                </c:pt>
                <c:pt idx="4">
                  <c:v>14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49-48D9-A46A-6B2C18BD0B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49-48D9-A46A-6B2C18BD0B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36</c:v>
                </c:pt>
                <c:pt idx="6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49-48D9-A46A-6B2C18BD0B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49-48D9-A46A-6B2C18BD0BA4}"/>
            </c:ext>
          </c:extLst>
        </c:ser>
        <c:gapWidth val="219"/>
        <c:overlap val="-27"/>
        <c:axId val="140383360"/>
        <c:axId val="140384896"/>
      </c:barChart>
      <c:catAx>
        <c:axId val="140383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84896"/>
        <c:crosses val="autoZero"/>
        <c:auto val="1"/>
        <c:lblAlgn val="ctr"/>
        <c:lblOffset val="100"/>
      </c:catAx>
      <c:valAx>
        <c:axId val="140384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Д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16</c:v>
                </c:pt>
                <c:pt idx="2">
                  <c:v>6</c:v>
                </c:pt>
                <c:pt idx="3">
                  <c:v>10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41-48C5-8CC7-711BEFE87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8</c:v>
                </c:pt>
                <c:pt idx="2">
                  <c:v>6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41-48C5-8CC7-711BEFE87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2</c:v>
                </c:pt>
                <c:pt idx="2">
                  <c:v>13</c:v>
                </c:pt>
                <c:pt idx="3">
                  <c:v>6</c:v>
                </c:pt>
                <c:pt idx="4">
                  <c:v>8</c:v>
                </c:pt>
                <c:pt idx="5">
                  <c:v>32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41-48C5-8CC7-711BEFE87D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41-48C5-8CC7-711BEFE87DDA}"/>
            </c:ext>
          </c:extLst>
        </c:ser>
        <c:gapWidth val="219"/>
        <c:overlap val="-27"/>
        <c:axId val="149687296"/>
        <c:axId val="149701376"/>
      </c:barChart>
      <c:catAx>
        <c:axId val="149687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01376"/>
        <c:crosses val="autoZero"/>
        <c:auto val="1"/>
        <c:lblAlgn val="ctr"/>
        <c:lblOffset val="100"/>
      </c:catAx>
      <c:valAx>
        <c:axId val="149701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Е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6B-40DB-962D-8C1D6B28F7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20</c:v>
                </c:pt>
                <c:pt idx="4">
                  <c:v>18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6B-40DB-962D-8C1D6B28F7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32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6B-40DB-962D-8C1D6B28F7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6B-40DB-962D-8C1D6B28F784}"/>
            </c:ext>
          </c:extLst>
        </c:ser>
        <c:gapWidth val="219"/>
        <c:overlap val="-27"/>
        <c:axId val="149738624"/>
        <c:axId val="149740160"/>
      </c:barChart>
      <c:catAx>
        <c:axId val="14973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40160"/>
        <c:crosses val="autoZero"/>
        <c:auto val="1"/>
        <c:lblAlgn val="ctr"/>
        <c:lblOffset val="100"/>
      </c:catAx>
      <c:valAx>
        <c:axId val="149740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3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Ж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22</c:v>
                </c:pt>
                <c:pt idx="2">
                  <c:v>22</c:v>
                </c:pt>
                <c:pt idx="3">
                  <c:v>8</c:v>
                </c:pt>
                <c:pt idx="4">
                  <c:v>9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6-49D2-B1E3-B9A525CB13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</c:v>
                </c:pt>
                <c:pt idx="1">
                  <c:v>0</c:v>
                </c:pt>
                <c:pt idx="2">
                  <c:v>14</c:v>
                </c:pt>
                <c:pt idx="3">
                  <c:v>9</c:v>
                </c:pt>
                <c:pt idx="4">
                  <c:v>10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6-49D2-B1E3-B9A525CB13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32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6-49D2-B1E3-B9A525CB136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B6-49D2-B1E3-B9A525CB136B}"/>
            </c:ext>
          </c:extLst>
        </c:ser>
        <c:gapWidth val="219"/>
        <c:overlap val="-27"/>
        <c:axId val="150023168"/>
        <c:axId val="150033152"/>
      </c:barChart>
      <c:catAx>
        <c:axId val="15002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33152"/>
        <c:crosses val="autoZero"/>
        <c:auto val="1"/>
        <c:lblAlgn val="ctr"/>
        <c:lblOffset val="100"/>
      </c:catAx>
      <c:valAx>
        <c:axId val="150033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З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3">
                  <c:v>3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8E-4B24-8188-413D0C449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</c:v>
                </c:pt>
                <c:pt idx="3">
                  <c:v>17</c:v>
                </c:pt>
                <c:pt idx="4">
                  <c:v>16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8E-4B24-8188-413D0C4491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12</c:v>
                </c:pt>
                <c:pt idx="3">
                  <c:v>6</c:v>
                </c:pt>
                <c:pt idx="4">
                  <c:v>3</c:v>
                </c:pt>
                <c:pt idx="5">
                  <c:v>33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8E-4B24-8188-413D0C4491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8E-4B24-8188-413D0C449139}"/>
            </c:ext>
          </c:extLst>
        </c:ser>
        <c:gapWidth val="219"/>
        <c:overlap val="-27"/>
        <c:axId val="154712704"/>
        <c:axId val="154714880"/>
      </c:barChart>
      <c:catAx>
        <c:axId val="154712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714880"/>
        <c:crosses val="autoZero"/>
        <c:auto val="1"/>
        <c:lblAlgn val="ctr"/>
        <c:lblOffset val="100"/>
      </c:catAx>
      <c:valAx>
        <c:axId val="154714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7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 И</a:t>
            </a:r>
            <a:endParaRPr lang="ru-RU" dirty="0"/>
          </a:p>
        </c:rich>
      </c:tx>
      <c:layout>
        <c:manualLayout>
          <c:xMode val="edge"/>
          <c:yMode val="edge"/>
          <c:x val="0.41247897179798843"/>
          <c:y val="2.380952380952381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13</c:v>
                </c:pt>
                <c:pt idx="3">
                  <c:v>10</c:v>
                </c:pt>
                <c:pt idx="4">
                  <c:v>3</c:v>
                </c:pt>
                <c:pt idx="5">
                  <c:v>0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28-4E15-943D-76E70D1CC6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14</c:v>
                </c:pt>
                <c:pt idx="4">
                  <c:v>12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28-4E15-943D-76E70D1CC6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32</c:v>
                </c:pt>
                <c:pt idx="6">
                  <c:v>26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28-4E15-943D-76E70D1CC6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ЧТЕНИЕ</c:v>
                </c:pt>
                <c:pt idx="3">
                  <c:v>ОКРУЖАЮЩИЙ МИР</c:v>
                </c:pt>
                <c:pt idx="4">
                  <c:v>ОРКСЭ</c:v>
                </c:pt>
                <c:pt idx="5">
                  <c:v>ФИЗКУЛЬТУРА</c:v>
                </c:pt>
                <c:pt idx="6">
                  <c:v>ТЕХНОЛОГИЯ</c:v>
                </c:pt>
                <c:pt idx="7">
                  <c:v>АНГЛ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28-4E15-943D-76E70D1CC64B}"/>
            </c:ext>
          </c:extLst>
        </c:ser>
        <c:gapWidth val="219"/>
        <c:overlap val="-27"/>
        <c:axId val="156290048"/>
        <c:axId val="156640000"/>
      </c:barChart>
      <c:catAx>
        <c:axId val="156290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40000"/>
        <c:crosses val="autoZero"/>
        <c:auto val="1"/>
        <c:lblAlgn val="ctr"/>
        <c:lblOffset val="100"/>
      </c:catAx>
      <c:valAx>
        <c:axId val="15664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2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24928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«Преемственность в обучении математике между начальной школой и 5 классом»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D6038A-4835-4586-9713-60F41A13E2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843532" cy="1980595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3671392" y="332656"/>
            <a:ext cx="5472608" cy="1844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107315"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школа № 156 имени</a:t>
            </a:r>
          </a:p>
          <a:p>
            <a:pPr marR="107315"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Героя Советского Союза Ерофеева Г.П.»</a:t>
            </a:r>
          </a:p>
          <a:p>
            <a:pPr marR="107315"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98" y="980728"/>
          <a:ext cx="4631065" cy="4248478"/>
        </p:xfrm>
        <a:graphic>
          <a:graphicData uri="http://schemas.openxmlformats.org/drawingml/2006/table">
            <a:tbl>
              <a:tblPr/>
              <a:tblGrid>
                <a:gridCol w="1368154"/>
                <a:gridCol w="864096"/>
                <a:gridCol w="720080"/>
                <a:gridCol w="648072"/>
                <a:gridCol w="1030663"/>
              </a:tblGrid>
              <a:tr h="186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«4»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«3»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4В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4Г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4Д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4Е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4Ж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4З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4И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4К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4Л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4М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4Н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52120" y="1196749"/>
          <a:ext cx="1219200" cy="403245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52120" y="908720"/>
          <a:ext cx="1219200" cy="323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66CC"/>
                          </a:solidFill>
                          <a:latin typeface="Arial"/>
                        </a:rPr>
                        <a:t>Усп</a:t>
                      </a:r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,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66CC"/>
                          </a:solidFill>
                          <a:latin typeface="Arial"/>
                        </a:rPr>
                        <a:t>Кач</a:t>
                      </a:r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,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20272" y="1196746"/>
          <a:ext cx="1008112" cy="4032448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020272" y="908720"/>
          <a:ext cx="1008112" cy="288032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Ср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98" y="980728"/>
          <a:ext cx="7272809" cy="4248478"/>
        </p:xfrm>
        <a:graphic>
          <a:graphicData uri="http://schemas.openxmlformats.org/drawingml/2006/table">
            <a:tbl>
              <a:tblPr/>
              <a:tblGrid>
                <a:gridCol w="2148604"/>
                <a:gridCol w="1357011"/>
                <a:gridCol w="1130842"/>
                <a:gridCol w="1017758"/>
                <a:gridCol w="1618594"/>
              </a:tblGrid>
              <a:tr h="186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«4»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CC"/>
                          </a:solidFill>
                          <a:latin typeface="Arial"/>
                        </a:rPr>
                        <a:t>на «3»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5Д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5Н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АДМИНИСТРАТИВНЫЕ КОНТРОЛЬНЫЕ РАБОТЫ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5460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ошибки по математике в 4- ом классе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краткой записи  (моделирование, читательская грамотность)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Деление двухзначного числа на однозначное число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  многозначного числа ( Разложить по разрядным слагаемым и наоборот)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грамотность: задачи на нахождение площади и периметра при условии, что одна из сторон не известна (« на больше… и  на меньше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все действия записывают при решении задачи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нахождение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действий  (30 %)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пишут единицы измерения площади и периметра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ошибки по математике в 5- ом классе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18421"/>
          </a:xfrm>
        </p:spPr>
        <p:txBody>
          <a:bodyPr>
            <a:normAutofit fontScale="25000" lnSpcReduction="20000"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моделирование текста в чертеж (моделирование)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вычислительные 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ошибки в 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действии: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деления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256: 14; </a:t>
            </a:r>
            <a:endParaRPr lang="ru-RU" sz="43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умножении 3м25 см *8; 19*16; </a:t>
            </a:r>
            <a:r>
              <a:rPr lang="ru-RU" sz="4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43*5 </a:t>
            </a:r>
            <a:endParaRPr lang="ru-RU" sz="43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вычитании 52-19,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315-299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простых уравнений на нахождение 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неизвестного делителя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неизвестного делимого; неизвестного слагаемого; неизвестного вычитаемого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решение уравнений, где дважды встречается неизвестное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порядок выполнения арифметических действий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читательская грамотность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найти значение буквенного выражения при определенных значениях переменных (не умение подставить в выражение вместо букв соответствующие числа)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 записывают ответ в текстовой задаче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пишут единицы измерения массы груза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неверный перевод метров в сантиметры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678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ВПР математика 4 класс.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79512" y="783161"/>
          <a:ext cx="8856984" cy="6058146"/>
        </p:xfrm>
        <a:graphic>
          <a:graphicData uri="http://schemas.openxmlformats.org/drawingml/2006/table">
            <a:tbl>
              <a:tblPr firstRow="1" bandRow="1"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1.Решение текстовых задач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в 3 действия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Работа с информацией(чтение, обобщение, интерпретация)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Логика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рассуждения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Математический анализ, установление </a:t>
                      </a:r>
                      <a:r>
                        <a:rPr lang="ru-RU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причино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-следственных связей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Решение арифметическим способом задач, связанных с повседневной жизнью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2. Читать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и записывать величины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2. Пространственное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отношение предметов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2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3. Выполнение арифметических действий(выполнение письменных действий с многозначными числами: вычитание,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деление, умножение)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1. Применение алгоритма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при выполнении арифметических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89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3662" y="172528"/>
            <a:ext cx="590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МАТЕМАТИКА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55271" y="672863"/>
          <a:ext cx="8737208" cy="5776587"/>
        </p:xfrm>
        <a:graphic>
          <a:graphicData uri="http://schemas.openxmlformats.org/drawingml/2006/table">
            <a:tbl>
              <a:tblPr firstRow="1" bandRow="1"/>
              <a:tblGrid>
                <a:gridCol w="4368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8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Решать задачи разных типов (на работу, на движение), связывающих три величины, выделять эти величины и отношения между ними.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определяют связь между величинами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вычислительные навыки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Синтез как составление целого из частей.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Установление причинно-следственных связей.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Построение логической цепи рассуждений.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2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Оперировать понятиями: прямоугольный параллелепипед, куб, шар.</a:t>
                      </a:r>
                    </a:p>
                    <a:p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- Не связывают образ объекта</a:t>
                      </a:r>
                      <a:r>
                        <a:rPr lang="ru-RU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, его свойства: не развито модельное мышление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Пространственные представления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Решать задачи на покупки, решать несложные логические задачи методом рассуждений.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уметь выполнять вычисления и преобразования, 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уметь использовать приобретённые знания и умения в практической деятельности и повседневной жизни, </a:t>
                      </a:r>
                    </a:p>
                    <a:p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– уметь строить и исследовать простейшие математические модели</a:t>
                      </a: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Умение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работать с текстом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Установление причинно-следственных связей.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  Построение логической цепи рассуждений.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516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0480" y="1828800"/>
          <a:ext cx="90830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726</Words>
  <Application>Microsoft Office PowerPoint</Application>
  <PresentationFormat>Экран (4:3)</PresentationFormat>
  <Paragraphs>279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АДМИНИСТРАТИВНЫЕ КОНТРОЛЬНЫЕ РАБОТЫ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2023-12-15T07:05:34Z</dcterms:created>
  <dcterms:modified xsi:type="dcterms:W3CDTF">2023-12-15T10:41:57Z</dcterms:modified>
</cp:coreProperties>
</file>