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6" d="100"/>
          <a:sy n="66" d="100"/>
        </p:scale>
        <p:origin x="81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&#1050;&#1085;&#1080;&#1075;&#1072;1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&#1050;&#1085;&#1080;&#1075;&#1072;1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layout>
        <c:manualLayout>
          <c:xMode val="edge"/>
          <c:yMode val="edge"/>
          <c:x val="0.23253455818022747"/>
          <c:y val="5.555555555555555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Лист1!$A$8</c:f>
              <c:strCache>
                <c:ptCount val="1"/>
                <c:pt idx="0">
                  <c:v>Процент выполнения заданий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1.9931500369670722E-2"/>
                  <c:y val="-2.811199553103758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47C9-4CDB-859A-23A191DD4D40}"/>
                </c:ext>
              </c:extLst>
            </c:dLbl>
            <c:dLbl>
              <c:idx val="1"/>
              <c:layout>
                <c:manualLayout>
                  <c:x val="1.3888874607064096E-2"/>
                  <c:y val="-3.48609082485193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47C9-4CDB-859A-23A191DD4D40}"/>
                </c:ext>
              </c:extLst>
            </c:dLbl>
            <c:dLbl>
              <c:idx val="2"/>
              <c:layout>
                <c:manualLayout>
                  <c:x val="1.1111073978366807E-2"/>
                  <c:y val="-3.38012319660724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47C9-4CDB-859A-23A191DD4D40}"/>
                </c:ext>
              </c:extLst>
            </c:dLbl>
            <c:dLbl>
              <c:idx val="3"/>
              <c:layout>
                <c:manualLayout>
                  <c:x val="1.6666675235761385E-2"/>
                  <c:y val="-3.16821033868651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47C9-4CDB-859A-23A191DD4D40}"/>
                </c:ext>
              </c:extLst>
            </c:dLbl>
            <c:dLbl>
              <c:idx val="4"/>
              <c:layout>
                <c:manualLayout>
                  <c:x val="9.9656859166239592E-3"/>
                  <c:y val="-2.526737731352015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47C9-4CDB-859A-23A191DD4D4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Лист1!$B$7:$F$7</c:f>
              <c:strCache>
                <c:ptCount val="5"/>
                <c:pt idx="0">
                  <c:v>1 задание (152 человека)</c:v>
                </c:pt>
                <c:pt idx="1">
                  <c:v>2 задание (123 человека)</c:v>
                </c:pt>
                <c:pt idx="2">
                  <c:v>3 задание (122 человека)</c:v>
                </c:pt>
                <c:pt idx="3">
                  <c:v>4 задание (110 человек)</c:v>
                </c:pt>
                <c:pt idx="4">
                  <c:v>5 задание (130 человек)</c:v>
                </c:pt>
              </c:strCache>
            </c:strRef>
          </c:cat>
          <c:val>
            <c:numRef>
              <c:f>Лист1!$B$8:$F$8</c:f>
              <c:numCache>
                <c:formatCode>General</c:formatCode>
                <c:ptCount val="5"/>
                <c:pt idx="0">
                  <c:v>90</c:v>
                </c:pt>
                <c:pt idx="1">
                  <c:v>73</c:v>
                </c:pt>
                <c:pt idx="2">
                  <c:v>72</c:v>
                </c:pt>
                <c:pt idx="3">
                  <c:v>65</c:v>
                </c:pt>
                <c:pt idx="4">
                  <c:v>77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47C9-4CDB-859A-23A191DD4D4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47309536"/>
        <c:axId val="347308288"/>
        <c:axId val="0"/>
      </c:bar3DChart>
      <c:catAx>
        <c:axId val="3473095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47308288"/>
        <c:crosses val="autoZero"/>
        <c:auto val="1"/>
        <c:lblAlgn val="ctr"/>
        <c:lblOffset val="100"/>
        <c:noMultiLvlLbl val="0"/>
      </c:catAx>
      <c:valAx>
        <c:axId val="347308288"/>
        <c:scaling>
          <c:orientation val="minMax"/>
          <c:max val="1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473095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2000" b="1" i="0" baseline="0" dirty="0"/>
              <a:t>Процент</a:t>
            </a:r>
            <a:r>
              <a:rPr lang="ru-RU" sz="2000" baseline="0" dirty="0"/>
              <a:t> </a:t>
            </a:r>
            <a:r>
              <a:rPr lang="ru-RU" sz="2000" b="1" baseline="0" dirty="0"/>
              <a:t>выполнения</a:t>
            </a:r>
          </a:p>
        </c:rich>
      </c:tx>
      <c:layout>
        <c:manualLayout>
          <c:xMode val="edge"/>
          <c:yMode val="edge"/>
          <c:x val="0.38951991726287821"/>
          <c:y val="3.520924201017047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Лист1!$I$8</c:f>
              <c:strCache>
                <c:ptCount val="1"/>
                <c:pt idx="0">
                  <c:v>Процент выполнения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-1.2327164120192967E-17"/>
                  <c:y val="-9.710285600908027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A61B-440F-A5E3-EBC828043645}"/>
                </c:ext>
              </c:extLst>
            </c:dLbl>
            <c:dLbl>
              <c:idx val="1"/>
              <c:layout>
                <c:manualLayout>
                  <c:x val="1.3447970754157964E-3"/>
                  <c:y val="-1.94205712018160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A61B-440F-A5E3-EBC828043645}"/>
                </c:ext>
              </c:extLst>
            </c:dLbl>
            <c:dLbl>
              <c:idx val="2"/>
              <c:layout>
                <c:manualLayout>
                  <c:x val="0"/>
                  <c:y val="-1.69929998015890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A61B-440F-A5E3-EBC828043645}"/>
                </c:ext>
              </c:extLst>
            </c:dLbl>
            <c:dLbl>
              <c:idx val="3"/>
              <c:layout>
                <c:manualLayout>
                  <c:x val="2.6895941508314944E-3"/>
                  <c:y val="-1.69929998015890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A61B-440F-A5E3-EBC828043645}"/>
                </c:ext>
              </c:extLst>
            </c:dLbl>
            <c:dLbl>
              <c:idx val="4"/>
              <c:layout>
                <c:manualLayout>
                  <c:x val="2.6895941508315929E-3"/>
                  <c:y val="-2.184814260204305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A61B-440F-A5E3-EBC828043645}"/>
                </c:ext>
              </c:extLst>
            </c:dLbl>
            <c:dLbl>
              <c:idx val="5"/>
              <c:layout>
                <c:manualLayout>
                  <c:x val="1.3447970754156978E-3"/>
                  <c:y val="-9.710285600908027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A61B-440F-A5E3-EBC828043645}"/>
                </c:ext>
              </c:extLst>
            </c:dLbl>
            <c:dLbl>
              <c:idx val="6"/>
              <c:layout>
                <c:manualLayout>
                  <c:x val="0"/>
                  <c:y val="-1.21378570011350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A61B-440F-A5E3-EBC828043645}"/>
                </c:ext>
              </c:extLst>
            </c:dLbl>
            <c:dLbl>
              <c:idx val="7"/>
              <c:layout>
                <c:manualLayout>
                  <c:x val="1.3447970754155991E-3"/>
                  <c:y val="-1.213785700113505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A61B-440F-A5E3-EBC828043645}"/>
                </c:ext>
              </c:extLst>
            </c:dLbl>
            <c:dLbl>
              <c:idx val="8"/>
              <c:layout>
                <c:manualLayout>
                  <c:x val="-9.8617312961543735E-17"/>
                  <c:y val="-1.94205712018160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A61B-440F-A5E3-EBC82804364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Лист1!$J$7:$R$7</c:f>
              <c:strCache>
                <c:ptCount val="9"/>
                <c:pt idx="0">
                  <c:v>6 задание (132 чел.)</c:v>
                </c:pt>
                <c:pt idx="1">
                  <c:v>7 задание (138 чел.)</c:v>
                </c:pt>
                <c:pt idx="2">
                  <c:v>8 задание (40 чел.)</c:v>
                </c:pt>
                <c:pt idx="3">
                  <c:v>9 задание (136 чел.)</c:v>
                </c:pt>
                <c:pt idx="4">
                  <c:v>10 задание (130 чел.)</c:v>
                </c:pt>
                <c:pt idx="5">
                  <c:v>11 задание (145 чел.)</c:v>
                </c:pt>
                <c:pt idx="6">
                  <c:v>12 задание (108 чел.)</c:v>
                </c:pt>
                <c:pt idx="7">
                  <c:v>13 задание (146 чел.)</c:v>
                </c:pt>
                <c:pt idx="8">
                  <c:v>14 задание (124 чел.)</c:v>
                </c:pt>
              </c:strCache>
            </c:strRef>
          </c:cat>
          <c:val>
            <c:numRef>
              <c:f>Лист1!$J$8:$R$8</c:f>
              <c:numCache>
                <c:formatCode>General</c:formatCode>
                <c:ptCount val="9"/>
                <c:pt idx="0">
                  <c:v>78</c:v>
                </c:pt>
                <c:pt idx="1">
                  <c:v>82</c:v>
                </c:pt>
                <c:pt idx="2">
                  <c:v>24</c:v>
                </c:pt>
                <c:pt idx="3">
                  <c:v>80</c:v>
                </c:pt>
                <c:pt idx="4">
                  <c:v>77</c:v>
                </c:pt>
                <c:pt idx="5">
                  <c:v>86</c:v>
                </c:pt>
                <c:pt idx="6">
                  <c:v>64</c:v>
                </c:pt>
                <c:pt idx="7">
                  <c:v>86</c:v>
                </c:pt>
                <c:pt idx="8">
                  <c:v>73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61B-440F-A5E3-EBC82804364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87058496"/>
        <c:axId val="387060992"/>
        <c:axId val="0"/>
      </c:bar3DChart>
      <c:catAx>
        <c:axId val="3870584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87060992"/>
        <c:crosses val="autoZero"/>
        <c:auto val="1"/>
        <c:lblAlgn val="ctr"/>
        <c:lblOffset val="100"/>
        <c:noMultiLvlLbl val="0"/>
      </c:catAx>
      <c:valAx>
        <c:axId val="387060992"/>
        <c:scaling>
          <c:orientation val="minMax"/>
          <c:max val="1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870584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800" b="1" i="0" baseline="0" dirty="0"/>
              <a:t>Процент выполнения заданий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Лист1!$A$28</c:f>
              <c:strCache>
                <c:ptCount val="1"/>
                <c:pt idx="0">
                  <c:v>Процент выполнения заданий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4.3225625512240684E-3"/>
                  <c:y val="-2.49183015441498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D65B-46BC-B578-964C79E8A2B8}"/>
                </c:ext>
              </c:extLst>
            </c:dLbl>
            <c:dLbl>
              <c:idx val="1"/>
              <c:layout>
                <c:manualLayout>
                  <c:x val="1.1526833469930848E-2"/>
                  <c:y val="-2.491830154414991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D65B-46BC-B578-964C79E8A2B8}"/>
                </c:ext>
              </c:extLst>
            </c:dLbl>
            <c:dLbl>
              <c:idx val="2"/>
              <c:layout>
                <c:manualLayout>
                  <c:x val="1.2967687653672203E-2"/>
                  <c:y val="-3.32244020588664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D65B-46BC-B578-964C79E8A2B8}"/>
                </c:ext>
              </c:extLst>
            </c:dLbl>
            <c:dLbl>
              <c:idx val="3"/>
              <c:layout>
                <c:manualLayout>
                  <c:x val="4.3225625512240684E-3"/>
                  <c:y val="-2.76870017157220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D65B-46BC-B578-964C79E8A2B8}"/>
                </c:ext>
              </c:extLst>
            </c:dLbl>
            <c:dLbl>
              <c:idx val="4"/>
              <c:layout>
                <c:manualLayout>
                  <c:x val="5.763416734965424E-3"/>
                  <c:y val="-2.49183015441498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D65B-46BC-B578-964C79E8A2B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Лист1!$B$27:$F$27</c:f>
              <c:strCache>
                <c:ptCount val="5"/>
                <c:pt idx="0">
                  <c:v>15 задание (133 чел.)</c:v>
                </c:pt>
                <c:pt idx="1">
                  <c:v>16 задание (87 чел.)</c:v>
                </c:pt>
                <c:pt idx="2">
                  <c:v>17 задание (143 чел.)</c:v>
                </c:pt>
                <c:pt idx="3">
                  <c:v>18 задание (142 чел.)</c:v>
                </c:pt>
                <c:pt idx="4">
                  <c:v>19 задание (135 чел.)</c:v>
                </c:pt>
              </c:strCache>
            </c:strRef>
          </c:cat>
          <c:val>
            <c:numRef>
              <c:f>Лист1!$B$28:$F$28</c:f>
              <c:numCache>
                <c:formatCode>General</c:formatCode>
                <c:ptCount val="5"/>
                <c:pt idx="0">
                  <c:v>79</c:v>
                </c:pt>
                <c:pt idx="1">
                  <c:v>51</c:v>
                </c:pt>
                <c:pt idx="2">
                  <c:v>85</c:v>
                </c:pt>
                <c:pt idx="3">
                  <c:v>84</c:v>
                </c:pt>
                <c:pt idx="4">
                  <c:v>80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65B-46BC-B578-964C79E8A2B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57651264"/>
        <c:axId val="391370304"/>
        <c:axId val="0"/>
      </c:bar3DChart>
      <c:catAx>
        <c:axId val="3576512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91370304"/>
        <c:crosses val="autoZero"/>
        <c:auto val="1"/>
        <c:lblAlgn val="ctr"/>
        <c:lblOffset val="100"/>
        <c:noMultiLvlLbl val="0"/>
      </c:catAx>
      <c:valAx>
        <c:axId val="391370304"/>
        <c:scaling>
          <c:orientation val="minMax"/>
          <c:max val="1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576512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layout>
        <c:manualLayout>
          <c:xMode val="edge"/>
          <c:yMode val="edge"/>
          <c:x val="0.33967344223987389"/>
          <c:y val="1.88461572706524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Лист1!$A$37</c:f>
              <c:strCache>
                <c:ptCount val="1"/>
                <c:pt idx="0">
                  <c:v>Процент выполнения заданий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7.1957234512366785E-3"/>
                  <c:y val="-2.692308181521777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E2C8-495E-924E-52270289C5B2}"/>
                </c:ext>
              </c:extLst>
            </c:dLbl>
            <c:dLbl>
              <c:idx val="1"/>
              <c:layout>
                <c:manualLayout>
                  <c:x val="1.4391446902473357E-3"/>
                  <c:y val="-2.423077363369609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E2C8-495E-924E-52270289C5B2}"/>
                </c:ext>
              </c:extLst>
            </c:dLbl>
            <c:dLbl>
              <c:idx val="2"/>
              <c:layout>
                <c:manualLayout>
                  <c:x val="1.1513157521978686E-2"/>
                  <c:y val="-3.50000063597831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E2C8-495E-924E-52270289C5B2}"/>
                </c:ext>
              </c:extLst>
            </c:dLbl>
            <c:dLbl>
              <c:idx val="3"/>
              <c:layout>
                <c:manualLayout>
                  <c:x val="1.1513157521978686E-2"/>
                  <c:y val="-2.961538999673955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E2C8-495E-924E-52270289C5B2}"/>
                </c:ext>
              </c:extLst>
            </c:dLbl>
            <c:dLbl>
              <c:idx val="4"/>
              <c:layout>
                <c:manualLayout>
                  <c:x val="8.6348681414840141E-3"/>
                  <c:y val="-2.423077363369609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E2C8-495E-924E-52270289C5B2}"/>
                </c:ext>
              </c:extLst>
            </c:dLbl>
            <c:dLbl>
              <c:idx val="5"/>
              <c:layout>
                <c:manualLayout>
                  <c:x val="8.6348681414839083E-3"/>
                  <c:y val="-2.96153899967396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E2C8-495E-924E-52270289C5B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Лист1!$B$36:$G$36</c:f>
              <c:strCache>
                <c:ptCount val="6"/>
                <c:pt idx="0">
                  <c:v>20 задание (6 чел.)</c:v>
                </c:pt>
                <c:pt idx="1">
                  <c:v>21 задание (2 чел.)</c:v>
                </c:pt>
                <c:pt idx="2">
                  <c:v>22 задание (0 чел.)</c:v>
                </c:pt>
                <c:pt idx="3">
                  <c:v>23 задание (7 чел.)</c:v>
                </c:pt>
                <c:pt idx="4">
                  <c:v>24 задание (0 чел.)</c:v>
                </c:pt>
                <c:pt idx="5">
                  <c:v>25 задание (0 чел.)</c:v>
                </c:pt>
              </c:strCache>
            </c:strRef>
          </c:cat>
          <c:val>
            <c:numRef>
              <c:f>Лист1!$B$37:$G$37</c:f>
              <c:numCache>
                <c:formatCode>General</c:formatCode>
                <c:ptCount val="6"/>
                <c:pt idx="0">
                  <c:v>3.5</c:v>
                </c:pt>
                <c:pt idx="1">
                  <c:v>1</c:v>
                </c:pt>
                <c:pt idx="2">
                  <c:v>0</c:v>
                </c:pt>
                <c:pt idx="3">
                  <c:v>4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2C8-495E-924E-52270289C5B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46871136"/>
        <c:axId val="346869056"/>
        <c:axId val="0"/>
      </c:bar3DChart>
      <c:catAx>
        <c:axId val="3468711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46869056"/>
        <c:crosses val="autoZero"/>
        <c:auto val="1"/>
        <c:lblAlgn val="ctr"/>
        <c:lblOffset val="100"/>
        <c:noMultiLvlLbl val="0"/>
      </c:catAx>
      <c:valAx>
        <c:axId val="346869056"/>
        <c:scaling>
          <c:orientation val="minMax"/>
          <c:max val="1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468711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Reversed" id="22">
  <a:schemeClr val="accent2"/>
</cs:colorStyle>
</file>

<file path=ppt/charts/colors2.xml><?xml version="1.0" encoding="utf-8"?>
<cs:colorStyle xmlns:cs="http://schemas.microsoft.com/office/drawing/2012/chartStyle" xmlns:a="http://schemas.openxmlformats.org/drawingml/2006/main" meth="withinLinearReversed" id="22">
  <a:schemeClr val="accent2"/>
</cs:colorStyle>
</file>

<file path=ppt/charts/colors3.xml><?xml version="1.0" encoding="utf-8"?>
<cs:colorStyle xmlns:cs="http://schemas.microsoft.com/office/drawing/2012/chartStyle" xmlns:a="http://schemas.openxmlformats.org/drawingml/2006/main" meth="withinLinearReversed" id="22">
  <a:schemeClr val="accent2"/>
</cs:colorStyle>
</file>

<file path=ppt/charts/colors4.xml><?xml version="1.0" encoding="utf-8"?>
<cs:colorStyle xmlns:cs="http://schemas.microsoft.com/office/drawing/2012/chartStyle" xmlns:a="http://schemas.openxmlformats.org/drawingml/2006/main" meth="withinLinearReversed" id="22">
  <a:schemeClr val="accent2"/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882CB-B8B0-47DC-B7AE-DE8162CDD3C1}" type="datetimeFigureOut">
              <a:rPr lang="ru-RU" smtClean="0"/>
              <a:t>26.01.2024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595EAE8C-13B8-41F7-A538-72584AF7B5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11730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882CB-B8B0-47DC-B7AE-DE8162CDD3C1}" type="datetimeFigureOut">
              <a:rPr lang="ru-RU" smtClean="0"/>
              <a:t>26.01.2024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95EAE8C-13B8-41F7-A538-72584AF7B5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19374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882CB-B8B0-47DC-B7AE-DE8162CDD3C1}" type="datetimeFigureOut">
              <a:rPr lang="ru-RU" smtClean="0"/>
              <a:t>26.01.2024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95EAE8C-13B8-41F7-A538-72584AF7B5C7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370482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882CB-B8B0-47DC-B7AE-DE8162CDD3C1}" type="datetimeFigureOut">
              <a:rPr lang="ru-RU" smtClean="0"/>
              <a:t>26.01.2024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95EAE8C-13B8-41F7-A538-72584AF7B5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73805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882CB-B8B0-47DC-B7AE-DE8162CDD3C1}" type="datetimeFigureOut">
              <a:rPr lang="ru-RU" smtClean="0"/>
              <a:t>26.01.2024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95EAE8C-13B8-41F7-A538-72584AF7B5C7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638751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882CB-B8B0-47DC-B7AE-DE8162CDD3C1}" type="datetimeFigureOut">
              <a:rPr lang="ru-RU" smtClean="0"/>
              <a:t>26.01.2024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95EAE8C-13B8-41F7-A538-72584AF7B5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003240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882CB-B8B0-47DC-B7AE-DE8162CDD3C1}" type="datetimeFigureOut">
              <a:rPr lang="ru-RU" smtClean="0"/>
              <a:t>26.01.2024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EAE8C-13B8-41F7-A538-72584AF7B5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029497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882CB-B8B0-47DC-B7AE-DE8162CDD3C1}" type="datetimeFigureOut">
              <a:rPr lang="ru-RU" smtClean="0"/>
              <a:t>26.01.2024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EAE8C-13B8-41F7-A538-72584AF7B5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59156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882CB-B8B0-47DC-B7AE-DE8162CDD3C1}" type="datetimeFigureOut">
              <a:rPr lang="ru-RU" smtClean="0"/>
              <a:t>26.01.2024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EAE8C-13B8-41F7-A538-72584AF7B5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00808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882CB-B8B0-47DC-B7AE-DE8162CDD3C1}" type="datetimeFigureOut">
              <a:rPr lang="ru-RU" smtClean="0"/>
              <a:t>26.01.2024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95EAE8C-13B8-41F7-A538-72584AF7B5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7724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882CB-B8B0-47DC-B7AE-DE8162CDD3C1}" type="datetimeFigureOut">
              <a:rPr lang="ru-RU" smtClean="0"/>
              <a:t>26.01.2024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595EAE8C-13B8-41F7-A538-72584AF7B5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73733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882CB-B8B0-47DC-B7AE-DE8162CDD3C1}" type="datetimeFigureOut">
              <a:rPr lang="ru-RU" smtClean="0"/>
              <a:t>26.01.2024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595EAE8C-13B8-41F7-A538-72584AF7B5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6003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882CB-B8B0-47DC-B7AE-DE8162CDD3C1}" type="datetimeFigureOut">
              <a:rPr lang="ru-RU" smtClean="0"/>
              <a:t>26.01.2024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EAE8C-13B8-41F7-A538-72584AF7B5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83094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882CB-B8B0-47DC-B7AE-DE8162CDD3C1}" type="datetimeFigureOut">
              <a:rPr lang="ru-RU" smtClean="0"/>
              <a:t>26.01.2024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EAE8C-13B8-41F7-A538-72584AF7B5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90789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882CB-B8B0-47DC-B7AE-DE8162CDD3C1}" type="datetimeFigureOut">
              <a:rPr lang="ru-RU" smtClean="0"/>
              <a:t>26.01.2024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EAE8C-13B8-41F7-A538-72584AF7B5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70112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882CB-B8B0-47DC-B7AE-DE8162CDD3C1}" type="datetimeFigureOut">
              <a:rPr lang="ru-RU" smtClean="0"/>
              <a:t>26.01.2024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95EAE8C-13B8-41F7-A538-72584AF7B5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20598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7882CB-B8B0-47DC-B7AE-DE8162CDD3C1}" type="datetimeFigureOut">
              <a:rPr lang="ru-RU" smtClean="0"/>
              <a:t>26.01.2024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595EAE8C-13B8-41F7-A538-72584AF7B5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0667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55384" y="540656"/>
            <a:ext cx="8915399" cy="4626429"/>
          </a:xfrm>
        </p:spPr>
        <p:txBody>
          <a:bodyPr>
            <a:noAutofit/>
          </a:bodyPr>
          <a:lstStyle/>
          <a:p>
            <a:pPr algn="ctr"/>
            <a:r>
              <a:rPr lang="ru-RU" sz="7200" b="1" dirty="0" smtClean="0"/>
              <a:t>Анализ результатов </a:t>
            </a:r>
            <a:br>
              <a:rPr lang="ru-RU" sz="7200" b="1" dirty="0" smtClean="0"/>
            </a:br>
            <a:r>
              <a:rPr lang="ru-RU" sz="7200" b="1" dirty="0" smtClean="0"/>
              <a:t>ОГЭ-2023 </a:t>
            </a:r>
            <a:br>
              <a:rPr lang="ru-RU" sz="7200" b="1" dirty="0" smtClean="0"/>
            </a:br>
            <a:r>
              <a:rPr lang="ru-RU" sz="7200" b="1" dirty="0" smtClean="0"/>
              <a:t>по математике</a:t>
            </a:r>
            <a:endParaRPr lang="ru-RU" sz="72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603728" y="5731717"/>
            <a:ext cx="8915399" cy="1126283"/>
          </a:xfrm>
        </p:spPr>
        <p:txBody>
          <a:bodyPr>
            <a:normAutofit/>
          </a:bodyPr>
          <a:lstStyle/>
          <a:p>
            <a:pPr algn="r"/>
            <a:r>
              <a:rPr lang="ru-RU" sz="3600" dirty="0" smtClean="0"/>
              <a:t>27.01.2024 г.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1246478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b="1" dirty="0" smtClean="0"/>
              <a:t>Общие сведения</a:t>
            </a:r>
            <a:endParaRPr lang="ru-RU" sz="54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886857" y="2133600"/>
            <a:ext cx="9617755" cy="3777622"/>
          </a:xfrm>
        </p:spPr>
        <p:txBody>
          <a:bodyPr>
            <a:noAutofit/>
          </a:bodyPr>
          <a:lstStyle/>
          <a:p>
            <a:r>
              <a:rPr lang="ru-RU" sz="4400" dirty="0" smtClean="0"/>
              <a:t>Количество участников – 169</a:t>
            </a:r>
          </a:p>
          <a:p>
            <a:r>
              <a:rPr lang="ru-RU" sz="4400" dirty="0" smtClean="0"/>
              <a:t>Количество «5» – 1</a:t>
            </a:r>
          </a:p>
          <a:p>
            <a:r>
              <a:rPr lang="ru-RU" sz="4400" dirty="0" smtClean="0"/>
              <a:t>Количество «4» – 99</a:t>
            </a:r>
          </a:p>
          <a:p>
            <a:r>
              <a:rPr lang="ru-RU" sz="4400" dirty="0" smtClean="0"/>
              <a:t>Количество «3» – 48</a:t>
            </a:r>
          </a:p>
          <a:p>
            <a:r>
              <a:rPr lang="ru-RU" sz="4400" dirty="0" smtClean="0"/>
              <a:t>Количество «2» - 21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513934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8997" y="209862"/>
            <a:ext cx="10478124" cy="1905000"/>
          </a:xfrm>
        </p:spPr>
        <p:txBody>
          <a:bodyPr>
            <a:noAutofit/>
          </a:bodyPr>
          <a:lstStyle/>
          <a:p>
            <a:r>
              <a:rPr lang="ru-RU" sz="2400" b="1" dirty="0" smtClean="0"/>
              <a:t>Выполнение заданий 1-5 проверяет: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умение </a:t>
            </a:r>
            <a:r>
              <a:rPr lang="ru-RU" sz="2400" dirty="0"/>
              <a:t>выполнять вычисления и преобразования, </a:t>
            </a:r>
            <a:r>
              <a:rPr lang="ru-RU" sz="2400" dirty="0" smtClean="0"/>
              <a:t>умение </a:t>
            </a:r>
            <a:r>
              <a:rPr lang="ru-RU" sz="2400" dirty="0"/>
              <a:t>использовать приобретённые знания и умения в практической деятельности и повседневной жизни, </a:t>
            </a:r>
            <a:r>
              <a:rPr lang="ru-RU" sz="2400" dirty="0" smtClean="0"/>
              <a:t>умение </a:t>
            </a:r>
            <a:r>
              <a:rPr lang="ru-RU" sz="2400" dirty="0"/>
              <a:t>строить и исследовать простейшие математические модели</a:t>
            </a:r>
            <a:endParaRPr lang="ru-RU" sz="2400" dirty="0"/>
          </a:p>
        </p:txBody>
      </p:sp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13630990"/>
              </p:ext>
            </p:extLst>
          </p:nvPr>
        </p:nvGraphicFramePr>
        <p:xfrm>
          <a:off x="1918741" y="1903751"/>
          <a:ext cx="9173980" cy="47368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80269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03181" y="239842"/>
            <a:ext cx="8911687" cy="1041047"/>
          </a:xfrm>
        </p:spPr>
        <p:txBody>
          <a:bodyPr/>
          <a:lstStyle/>
          <a:p>
            <a:r>
              <a:rPr lang="ru-RU" b="1" dirty="0" smtClean="0"/>
              <a:t>Выполнение заданий 6-14 (алгебра)</a:t>
            </a:r>
            <a:endParaRPr lang="ru-RU" b="1" dirty="0"/>
          </a:p>
        </p:txBody>
      </p:sp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98250659"/>
              </p:ext>
            </p:extLst>
          </p:nvPr>
        </p:nvGraphicFramePr>
        <p:xfrm>
          <a:off x="1439056" y="689548"/>
          <a:ext cx="9863529" cy="59960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46619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25040" y="261254"/>
            <a:ext cx="9472612" cy="1280890"/>
          </a:xfrm>
        </p:spPr>
        <p:txBody>
          <a:bodyPr/>
          <a:lstStyle/>
          <a:p>
            <a:r>
              <a:rPr lang="ru-RU" b="1" dirty="0"/>
              <a:t>Выполнение заданий </a:t>
            </a:r>
            <a:r>
              <a:rPr lang="ru-RU" b="1" dirty="0" smtClean="0"/>
              <a:t>15-19 (геометрия)</a:t>
            </a:r>
            <a:endParaRPr lang="ru-RU" dirty="0"/>
          </a:p>
        </p:txBody>
      </p:sp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71533527"/>
              </p:ext>
            </p:extLst>
          </p:nvPr>
        </p:nvGraphicFramePr>
        <p:xfrm>
          <a:off x="1948007" y="1262742"/>
          <a:ext cx="9387650" cy="50550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08130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69143" y="290281"/>
            <a:ext cx="10261600" cy="1280890"/>
          </a:xfrm>
        </p:spPr>
        <p:txBody>
          <a:bodyPr>
            <a:normAutofit/>
          </a:bodyPr>
          <a:lstStyle/>
          <a:p>
            <a:r>
              <a:rPr lang="ru-RU" b="1" dirty="0"/>
              <a:t>Выполнение заданий </a:t>
            </a:r>
            <a:r>
              <a:rPr lang="ru-RU" b="1" dirty="0" smtClean="0"/>
              <a:t>20-25 </a:t>
            </a:r>
            <a:br>
              <a:rPr lang="ru-RU" b="1" dirty="0" smtClean="0"/>
            </a:br>
            <a:r>
              <a:rPr lang="ru-RU" b="1" dirty="0" smtClean="0"/>
              <a:t>(вторая часть с развернутым решением)</a:t>
            </a:r>
            <a:endParaRPr lang="ru-RU" dirty="0"/>
          </a:p>
        </p:txBody>
      </p:sp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82520169"/>
              </p:ext>
            </p:extLst>
          </p:nvPr>
        </p:nvGraphicFramePr>
        <p:xfrm>
          <a:off x="1828800" y="1712687"/>
          <a:ext cx="9390743" cy="47171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36346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20468" y="159653"/>
            <a:ext cx="9773246" cy="1280890"/>
          </a:xfrm>
        </p:spPr>
        <p:txBody>
          <a:bodyPr>
            <a:noAutofit/>
          </a:bodyPr>
          <a:lstStyle/>
          <a:p>
            <a:r>
              <a:rPr lang="ru-RU" sz="4400" b="1" dirty="0" smtClean="0"/>
              <a:t>«Проблемные места» в ОГЭ-2023</a:t>
            </a:r>
            <a:endParaRPr lang="ru-RU" sz="44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30400" y="1193800"/>
            <a:ext cx="9840685" cy="4960257"/>
          </a:xfrm>
        </p:spPr>
        <p:txBody>
          <a:bodyPr>
            <a:noAutofit/>
          </a:bodyPr>
          <a:lstStyle/>
          <a:p>
            <a:r>
              <a:rPr lang="ru-RU" sz="3200" b="1" u="sng" dirty="0" smtClean="0"/>
              <a:t>Задание 8. Процент выполнения - 24</a:t>
            </a:r>
          </a:p>
          <a:p>
            <a:pPr marL="0" indent="0">
              <a:buNone/>
            </a:pPr>
            <a:r>
              <a:rPr lang="ru-RU" sz="3200" dirty="0" smtClean="0"/>
              <a:t>Умение </a:t>
            </a:r>
            <a:r>
              <a:rPr lang="ru-RU" sz="3200" dirty="0"/>
              <a:t>выполнять вычисления и преобразования, </a:t>
            </a:r>
            <a:r>
              <a:rPr lang="ru-RU" sz="3200" dirty="0" smtClean="0"/>
              <a:t>умение </a:t>
            </a:r>
            <a:r>
              <a:rPr lang="ru-RU" sz="3200" dirty="0"/>
              <a:t>выполнять преобразования </a:t>
            </a:r>
            <a:r>
              <a:rPr lang="ru-RU" sz="3200" dirty="0" smtClean="0"/>
              <a:t>алгебраических выражений</a:t>
            </a:r>
          </a:p>
          <a:p>
            <a:r>
              <a:rPr lang="ru-RU" sz="3200" b="1" u="sng" dirty="0" smtClean="0"/>
              <a:t>Задание 16. Процент выполнения – 51</a:t>
            </a:r>
          </a:p>
          <a:p>
            <a:pPr marL="0" indent="0">
              <a:buNone/>
            </a:pPr>
            <a:r>
              <a:rPr lang="ru-RU" sz="3200" dirty="0" smtClean="0"/>
              <a:t>Умение </a:t>
            </a:r>
            <a:r>
              <a:rPr lang="ru-RU" sz="3200" dirty="0"/>
              <a:t>выполнять действия с геометрическими фигурами, координатами и </a:t>
            </a:r>
            <a:r>
              <a:rPr lang="ru-RU" sz="3200" dirty="0" smtClean="0"/>
              <a:t>векторами</a:t>
            </a:r>
          </a:p>
          <a:p>
            <a:r>
              <a:rPr lang="ru-RU" sz="3200" b="1" u="sng" dirty="0" smtClean="0"/>
              <a:t>Задания 20-25. (с развернутым решением)</a:t>
            </a:r>
            <a:endParaRPr lang="ru-RU" sz="3200" b="1" u="sng" dirty="0"/>
          </a:p>
        </p:txBody>
      </p:sp>
    </p:spTree>
    <p:extLst>
      <p:ext uri="{BB962C8B-B14F-4D97-AF65-F5344CB8AC3E}">
        <p14:creationId xmlns:p14="http://schemas.microsoft.com/office/powerpoint/2010/main" val="297916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74</TotalTime>
  <Words>140</Words>
  <Application>Microsoft Office PowerPoint</Application>
  <PresentationFormat>Широкоэкранный</PresentationFormat>
  <Paragraphs>47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1" baseType="lpstr">
      <vt:lpstr>Arial</vt:lpstr>
      <vt:lpstr>Century Gothic</vt:lpstr>
      <vt:lpstr>Wingdings 3</vt:lpstr>
      <vt:lpstr>Легкий дым</vt:lpstr>
      <vt:lpstr>Анализ результатов  ОГЭ-2023  по математике</vt:lpstr>
      <vt:lpstr>Общие сведения</vt:lpstr>
      <vt:lpstr>Выполнение заданий 1-5 проверяет: умение выполнять вычисления и преобразования, умение использовать приобретённые знания и умения в практической деятельности и повседневной жизни, умение строить и исследовать простейшие математические модели</vt:lpstr>
      <vt:lpstr>Выполнение заданий 6-14 (алгебра)</vt:lpstr>
      <vt:lpstr>Выполнение заданий 15-19 (геометрия)</vt:lpstr>
      <vt:lpstr>Выполнение заданий 20-25  (вторая часть с развернутым решением)</vt:lpstr>
      <vt:lpstr>«Проблемные места» в ОГЭ-2023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Анализ результатов  ОГЭ-2023  по математике</dc:title>
  <dc:creator>sams</dc:creator>
  <cp:lastModifiedBy>sams</cp:lastModifiedBy>
  <cp:revision>8</cp:revision>
  <dcterms:created xsi:type="dcterms:W3CDTF">2024-01-26T07:13:46Z</dcterms:created>
  <dcterms:modified xsi:type="dcterms:W3CDTF">2024-01-26T08:28:33Z</dcterms:modified>
</cp:coreProperties>
</file>