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60" r:id="rId4"/>
    <p:sldId id="262" r:id="rId5"/>
    <p:sldId id="265" r:id="rId6"/>
    <p:sldId id="269" r:id="rId7"/>
    <p:sldId id="270" r:id="rId8"/>
    <p:sldId id="271" r:id="rId9"/>
    <p:sldId id="272" r:id="rId10"/>
    <p:sldId id="277" r:id="rId11"/>
    <p:sldId id="278" r:id="rId12"/>
    <p:sldId id="279" r:id="rId13"/>
    <p:sldId id="283" r:id="rId14"/>
    <p:sldId id="284" r:id="rId15"/>
    <p:sldId id="290" r:id="rId16"/>
    <p:sldId id="292" r:id="rId17"/>
    <p:sldId id="296" r:id="rId18"/>
    <p:sldId id="300" r:id="rId19"/>
    <p:sldId id="301" r:id="rId20"/>
    <p:sldId id="258" r:id="rId21"/>
  </p:sldIdLst>
  <p:sldSz cx="6096000" cy="6858000"/>
  <p:notesSz cx="6858000" cy="9144000"/>
  <p:embeddedFontLs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Onest Bold" panose="020B0604020202020204" charset="-52"/>
      <p:bold r:id="rId27"/>
    </p:embeddedFont>
    <p:embeddedFont>
      <p:font typeface="Onest Regular" panose="020B0604020202020204" charset="-52"/>
      <p:regular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33"/>
    <a:srgbClr val="5F5F71"/>
    <a:srgbClr val="3C3C51"/>
    <a:srgbClr val="767685"/>
    <a:srgbClr val="8888C2"/>
    <a:srgbClr val="37376D"/>
    <a:srgbClr val="423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38" autoAdjust="0"/>
  </p:normalViewPr>
  <p:slideViewPr>
    <p:cSldViewPr snapToGrid="0">
      <p:cViewPr varScale="1">
        <p:scale>
          <a:sx n="77" d="100"/>
          <a:sy n="77" d="100"/>
        </p:scale>
        <p:origin x="23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EE54CD-A319-4FF0-8E91-8F7D523BC02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EA7AA22-7C89-485A-87D2-1C12C9B93E46}">
      <dgm:prSet phldrT="[Текст]" custT="1"/>
      <dgm:spPr>
        <a:xfrm>
          <a:off x="-45861" y="3959"/>
          <a:ext cx="4096952" cy="92730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ФГОС. Требования к итоговым предметным результатам</a:t>
          </a:r>
        </a:p>
        <a:p>
          <a:pPr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dirty="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gm:t>
    </dgm:pt>
    <dgm:pt modelId="{CA8CC459-D41F-45C6-820B-C3A3EC0560A2}" type="parTrans" cxnId="{171E2A3D-02A2-4C55-875A-2BB9B83DA25D}">
      <dgm:prSet/>
      <dgm:spPr/>
      <dgm:t>
        <a:bodyPr/>
        <a:lstStyle/>
        <a:p>
          <a:endParaRPr lang="ru-RU" sz="1000">
            <a:latin typeface="Onest Regular" pitchFamily="2" charset="-52"/>
          </a:endParaRPr>
        </a:p>
      </dgm:t>
    </dgm:pt>
    <dgm:pt modelId="{27281831-CCD5-4839-A58E-265EA8B75F5C}" type="sibTrans" cxnId="{171E2A3D-02A2-4C55-875A-2BB9B83DA25D}">
      <dgm:prSet custT="1"/>
      <dgm:spPr>
        <a:xfrm rot="5400000">
          <a:off x="1828744" y="954450"/>
          <a:ext cx="347740" cy="417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ru-RU" sz="30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gm:t>
    </dgm:pt>
    <dgm:pt modelId="{C32B3EFD-F5E3-47F2-890F-0A2B6F62C9A1}">
      <dgm:prSet phldrT="[Текст]" custT="1"/>
      <dgm:spPr>
        <a:xfrm>
          <a:off x="0" y="1394921"/>
          <a:ext cx="4005230" cy="92730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Предметные результаты для каждого класса (ФОП, УК)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dirty="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gm:t>
    </dgm:pt>
    <dgm:pt modelId="{DA3050B7-9241-42F6-9328-6FA3655C9E4B}" type="parTrans" cxnId="{860840C7-7153-4696-8DFF-369C88CCA276}">
      <dgm:prSet/>
      <dgm:spPr/>
      <dgm:t>
        <a:bodyPr/>
        <a:lstStyle/>
        <a:p>
          <a:endParaRPr lang="ru-RU" sz="1000">
            <a:latin typeface="Onest Regular" pitchFamily="2" charset="-52"/>
          </a:endParaRPr>
        </a:p>
      </dgm:t>
    </dgm:pt>
    <dgm:pt modelId="{8C1F90AF-07F6-4E7D-9FD5-47BE34EA6657}" type="sibTrans" cxnId="{860840C7-7153-4696-8DFF-369C88CCA276}">
      <dgm:prSet custT="1"/>
      <dgm:spPr>
        <a:xfrm rot="5400000">
          <a:off x="1828744" y="2345412"/>
          <a:ext cx="347740" cy="417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ru-RU" sz="40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gm:t>
    </dgm:pt>
    <dgm:pt modelId="{773F58F0-AE42-4A86-95EF-AD663507E132}">
      <dgm:prSet phldrT="[Текст]" custT="1"/>
      <dgm:spPr>
        <a:xfrm>
          <a:off x="-28728" y="2785884"/>
          <a:ext cx="4062686" cy="103516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Тематические планируемые результаты </a:t>
          </a:r>
        </a:p>
      </dgm:t>
    </dgm:pt>
    <dgm:pt modelId="{D66BFA02-60C7-4CF7-B355-0E7A156DB013}" type="parTrans" cxnId="{9ACD1C5B-D9CE-4285-9409-8640F0EE1C23}">
      <dgm:prSet/>
      <dgm:spPr/>
      <dgm:t>
        <a:bodyPr/>
        <a:lstStyle/>
        <a:p>
          <a:endParaRPr lang="ru-RU" sz="1000">
            <a:latin typeface="Onest Regular" pitchFamily="2" charset="-52"/>
          </a:endParaRPr>
        </a:p>
      </dgm:t>
    </dgm:pt>
    <dgm:pt modelId="{9D2AB027-6256-49F7-9C29-129CF6999791}" type="sibTrans" cxnId="{9ACD1C5B-D9CE-4285-9409-8640F0EE1C23}">
      <dgm:prSet custT="1"/>
      <dgm:spPr>
        <a:xfrm rot="5400000">
          <a:off x="1828744" y="3844230"/>
          <a:ext cx="347740" cy="417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ru-RU" sz="40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gm:t>
    </dgm:pt>
    <dgm:pt modelId="{90C65CAB-62C2-4598-88F1-6A55439B688C}">
      <dgm:prSet custT="1"/>
      <dgm:spPr>
        <a:xfrm>
          <a:off x="-67385" y="4284701"/>
          <a:ext cx="4140001" cy="94100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05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Задания для оценки  </a:t>
          </a:r>
        </a:p>
      </dgm:t>
    </dgm:pt>
    <dgm:pt modelId="{EB07FAA6-B161-4193-AD6D-4004BE856634}" type="parTrans" cxnId="{B0BF172D-18DD-4D7C-A7DA-50158454C331}">
      <dgm:prSet/>
      <dgm:spPr/>
      <dgm:t>
        <a:bodyPr/>
        <a:lstStyle/>
        <a:p>
          <a:endParaRPr lang="ru-RU" sz="1000">
            <a:latin typeface="Onest Regular" pitchFamily="2" charset="-52"/>
          </a:endParaRPr>
        </a:p>
      </dgm:t>
    </dgm:pt>
    <dgm:pt modelId="{0DE3A93A-3657-45A7-B886-230CADEE0E29}" type="sibTrans" cxnId="{B0BF172D-18DD-4D7C-A7DA-50158454C331}">
      <dgm:prSet/>
      <dgm:spPr/>
      <dgm:t>
        <a:bodyPr/>
        <a:lstStyle/>
        <a:p>
          <a:endParaRPr lang="ru-RU" sz="1000">
            <a:latin typeface="Onest Regular" pitchFamily="2" charset="-52"/>
          </a:endParaRPr>
        </a:p>
      </dgm:t>
    </dgm:pt>
    <dgm:pt modelId="{702C191A-45D7-4262-8B24-5A9E033A4B6D}" type="pres">
      <dgm:prSet presAssocID="{7DEE54CD-A319-4FF0-8E91-8F7D523BC029}" presName="linearFlow" presStyleCnt="0">
        <dgm:presLayoutVars>
          <dgm:resizeHandles val="exact"/>
        </dgm:presLayoutVars>
      </dgm:prSet>
      <dgm:spPr/>
    </dgm:pt>
    <dgm:pt modelId="{76F1A447-FF0A-4F83-8822-59C2543CDCB3}" type="pres">
      <dgm:prSet presAssocID="{FEA7AA22-7C89-485A-87D2-1C12C9B93E46}" presName="node" presStyleLbl="node1" presStyleIdx="0" presStyleCnt="4" custScaleX="141326" custLinFactNeighborX="451" custLinFactNeighborY="8452">
        <dgm:presLayoutVars>
          <dgm:bulletEnabled val="1"/>
        </dgm:presLayoutVars>
      </dgm:prSet>
      <dgm:spPr/>
    </dgm:pt>
    <dgm:pt modelId="{292608E0-73D7-4A6D-AC20-14C590044499}" type="pres">
      <dgm:prSet presAssocID="{27281831-CCD5-4839-A58E-265EA8B75F5C}" presName="sibTrans" presStyleLbl="sibTrans2D1" presStyleIdx="0" presStyleCnt="3"/>
      <dgm:spPr/>
    </dgm:pt>
    <dgm:pt modelId="{C6670E72-198D-4F9A-933C-2D11AA0CA599}" type="pres">
      <dgm:prSet presAssocID="{27281831-CCD5-4839-A58E-265EA8B75F5C}" presName="connectorText" presStyleLbl="sibTrans2D1" presStyleIdx="0" presStyleCnt="3"/>
      <dgm:spPr/>
    </dgm:pt>
    <dgm:pt modelId="{020DF3EA-A332-47F1-B24C-09081471456F}" type="pres">
      <dgm:prSet presAssocID="{C32B3EFD-F5E3-47F2-890F-0A2B6F62C9A1}" presName="node" presStyleLbl="node1" presStyleIdx="1" presStyleCnt="4" custScaleX="138162">
        <dgm:presLayoutVars>
          <dgm:bulletEnabled val="1"/>
        </dgm:presLayoutVars>
      </dgm:prSet>
      <dgm:spPr/>
    </dgm:pt>
    <dgm:pt modelId="{15FE00BA-B7D0-4FF6-954C-54C724414C4F}" type="pres">
      <dgm:prSet presAssocID="{8C1F90AF-07F6-4E7D-9FD5-47BE34EA6657}" presName="sibTrans" presStyleLbl="sibTrans2D1" presStyleIdx="1" presStyleCnt="3"/>
      <dgm:spPr/>
    </dgm:pt>
    <dgm:pt modelId="{4F3EF7DF-E080-4340-925A-C0FF542C1452}" type="pres">
      <dgm:prSet presAssocID="{8C1F90AF-07F6-4E7D-9FD5-47BE34EA6657}" presName="connectorText" presStyleLbl="sibTrans2D1" presStyleIdx="1" presStyleCnt="3"/>
      <dgm:spPr/>
    </dgm:pt>
    <dgm:pt modelId="{E7C40AF1-9665-4031-A485-B8354C6E72D0}" type="pres">
      <dgm:prSet presAssocID="{773F58F0-AE42-4A86-95EF-AD663507E132}" presName="node" presStyleLbl="node1" presStyleIdx="2" presStyleCnt="4" custScaleX="140144" custScaleY="111631">
        <dgm:presLayoutVars>
          <dgm:bulletEnabled val="1"/>
        </dgm:presLayoutVars>
      </dgm:prSet>
      <dgm:spPr/>
    </dgm:pt>
    <dgm:pt modelId="{616062E9-C1FC-4D95-84BF-00F10773396E}" type="pres">
      <dgm:prSet presAssocID="{9D2AB027-6256-49F7-9C29-129CF6999791}" presName="sibTrans" presStyleLbl="sibTrans2D1" presStyleIdx="2" presStyleCnt="3"/>
      <dgm:spPr/>
    </dgm:pt>
    <dgm:pt modelId="{8E8E481D-1E22-4961-8C0F-31806976FB7C}" type="pres">
      <dgm:prSet presAssocID="{9D2AB027-6256-49F7-9C29-129CF6999791}" presName="connectorText" presStyleLbl="sibTrans2D1" presStyleIdx="2" presStyleCnt="3"/>
      <dgm:spPr/>
    </dgm:pt>
    <dgm:pt modelId="{F791393B-2736-4BA2-8F67-B7BFD555AFB1}" type="pres">
      <dgm:prSet presAssocID="{90C65CAB-62C2-4598-88F1-6A55439B688C}" presName="node" presStyleLbl="node1" presStyleIdx="3" presStyleCnt="4" custScaleX="142811" custScaleY="101477">
        <dgm:presLayoutVars>
          <dgm:bulletEnabled val="1"/>
        </dgm:presLayoutVars>
      </dgm:prSet>
      <dgm:spPr/>
    </dgm:pt>
  </dgm:ptLst>
  <dgm:cxnLst>
    <dgm:cxn modelId="{F0D2370E-1B00-4EC1-988D-C1B7E96E570F}" type="presOf" srcId="{7DEE54CD-A319-4FF0-8E91-8F7D523BC029}" destId="{702C191A-45D7-4262-8B24-5A9E033A4B6D}" srcOrd="0" destOrd="0" presId="urn:microsoft.com/office/officeart/2005/8/layout/process2"/>
    <dgm:cxn modelId="{812E3A20-292C-4E45-813F-5EA365D2CD53}" type="presOf" srcId="{C32B3EFD-F5E3-47F2-890F-0A2B6F62C9A1}" destId="{020DF3EA-A332-47F1-B24C-09081471456F}" srcOrd="0" destOrd="0" presId="urn:microsoft.com/office/officeart/2005/8/layout/process2"/>
    <dgm:cxn modelId="{B0BF172D-18DD-4D7C-A7DA-50158454C331}" srcId="{7DEE54CD-A319-4FF0-8E91-8F7D523BC029}" destId="{90C65CAB-62C2-4598-88F1-6A55439B688C}" srcOrd="3" destOrd="0" parTransId="{EB07FAA6-B161-4193-AD6D-4004BE856634}" sibTransId="{0DE3A93A-3657-45A7-B886-230CADEE0E29}"/>
    <dgm:cxn modelId="{171E2A3D-02A2-4C55-875A-2BB9B83DA25D}" srcId="{7DEE54CD-A319-4FF0-8E91-8F7D523BC029}" destId="{FEA7AA22-7C89-485A-87D2-1C12C9B93E46}" srcOrd="0" destOrd="0" parTransId="{CA8CC459-D41F-45C6-820B-C3A3EC0560A2}" sibTransId="{27281831-CCD5-4839-A58E-265EA8B75F5C}"/>
    <dgm:cxn modelId="{9ACD1C5B-D9CE-4285-9409-8640F0EE1C23}" srcId="{7DEE54CD-A319-4FF0-8E91-8F7D523BC029}" destId="{773F58F0-AE42-4A86-95EF-AD663507E132}" srcOrd="2" destOrd="0" parTransId="{D66BFA02-60C7-4CF7-B355-0E7A156DB013}" sibTransId="{9D2AB027-6256-49F7-9C29-129CF6999791}"/>
    <dgm:cxn modelId="{A8E6E547-2A74-448A-ABA7-BA7F177FD433}" type="presOf" srcId="{8C1F90AF-07F6-4E7D-9FD5-47BE34EA6657}" destId="{4F3EF7DF-E080-4340-925A-C0FF542C1452}" srcOrd="1" destOrd="0" presId="urn:microsoft.com/office/officeart/2005/8/layout/process2"/>
    <dgm:cxn modelId="{437ACD74-80D7-4970-8229-4418A34137B2}" type="presOf" srcId="{FEA7AA22-7C89-485A-87D2-1C12C9B93E46}" destId="{76F1A447-FF0A-4F83-8822-59C2543CDCB3}" srcOrd="0" destOrd="0" presId="urn:microsoft.com/office/officeart/2005/8/layout/process2"/>
    <dgm:cxn modelId="{98726D55-E9E2-4F28-897A-1B87D48D8650}" type="presOf" srcId="{9D2AB027-6256-49F7-9C29-129CF6999791}" destId="{8E8E481D-1E22-4961-8C0F-31806976FB7C}" srcOrd="1" destOrd="0" presId="urn:microsoft.com/office/officeart/2005/8/layout/process2"/>
    <dgm:cxn modelId="{EC984B94-F49C-4DE6-AD3F-B35BA3A61CAF}" type="presOf" srcId="{9D2AB027-6256-49F7-9C29-129CF6999791}" destId="{616062E9-C1FC-4D95-84BF-00F10773396E}" srcOrd="0" destOrd="0" presId="urn:microsoft.com/office/officeart/2005/8/layout/process2"/>
    <dgm:cxn modelId="{44E9E4A2-CE4C-40B5-8938-94CD3879ECC0}" type="presOf" srcId="{27281831-CCD5-4839-A58E-265EA8B75F5C}" destId="{C6670E72-198D-4F9A-933C-2D11AA0CA599}" srcOrd="1" destOrd="0" presId="urn:microsoft.com/office/officeart/2005/8/layout/process2"/>
    <dgm:cxn modelId="{B1C952AF-81F0-44E8-8D05-BE15C5770CB0}" type="presOf" srcId="{8C1F90AF-07F6-4E7D-9FD5-47BE34EA6657}" destId="{15FE00BA-B7D0-4FF6-954C-54C724414C4F}" srcOrd="0" destOrd="0" presId="urn:microsoft.com/office/officeart/2005/8/layout/process2"/>
    <dgm:cxn modelId="{860840C7-7153-4696-8DFF-369C88CCA276}" srcId="{7DEE54CD-A319-4FF0-8E91-8F7D523BC029}" destId="{C32B3EFD-F5E3-47F2-890F-0A2B6F62C9A1}" srcOrd="1" destOrd="0" parTransId="{DA3050B7-9241-42F6-9328-6FA3655C9E4B}" sibTransId="{8C1F90AF-07F6-4E7D-9FD5-47BE34EA6657}"/>
    <dgm:cxn modelId="{18E1F1D1-BFBF-488B-8CFE-48ECBC265A70}" type="presOf" srcId="{773F58F0-AE42-4A86-95EF-AD663507E132}" destId="{E7C40AF1-9665-4031-A485-B8354C6E72D0}" srcOrd="0" destOrd="0" presId="urn:microsoft.com/office/officeart/2005/8/layout/process2"/>
    <dgm:cxn modelId="{B5BA0AEC-E4DD-4B8C-BFD7-06191DDF234D}" type="presOf" srcId="{27281831-CCD5-4839-A58E-265EA8B75F5C}" destId="{292608E0-73D7-4A6D-AC20-14C590044499}" srcOrd="0" destOrd="0" presId="urn:microsoft.com/office/officeart/2005/8/layout/process2"/>
    <dgm:cxn modelId="{99E847EE-11B0-4F40-8E4B-95F87A362998}" type="presOf" srcId="{90C65CAB-62C2-4598-88F1-6A55439B688C}" destId="{F791393B-2736-4BA2-8F67-B7BFD555AFB1}" srcOrd="0" destOrd="0" presId="urn:microsoft.com/office/officeart/2005/8/layout/process2"/>
    <dgm:cxn modelId="{73FF5554-48D4-4175-BC2C-367D75BA7302}" type="presParOf" srcId="{702C191A-45D7-4262-8B24-5A9E033A4B6D}" destId="{76F1A447-FF0A-4F83-8822-59C2543CDCB3}" srcOrd="0" destOrd="0" presId="urn:microsoft.com/office/officeart/2005/8/layout/process2"/>
    <dgm:cxn modelId="{7872841A-BA3F-4924-B11D-AB8E6293FA6F}" type="presParOf" srcId="{702C191A-45D7-4262-8B24-5A9E033A4B6D}" destId="{292608E0-73D7-4A6D-AC20-14C590044499}" srcOrd="1" destOrd="0" presId="urn:microsoft.com/office/officeart/2005/8/layout/process2"/>
    <dgm:cxn modelId="{B670167C-7735-430A-8DF3-982EAACB47FD}" type="presParOf" srcId="{292608E0-73D7-4A6D-AC20-14C590044499}" destId="{C6670E72-198D-4F9A-933C-2D11AA0CA599}" srcOrd="0" destOrd="0" presId="urn:microsoft.com/office/officeart/2005/8/layout/process2"/>
    <dgm:cxn modelId="{7C31AD46-5083-483A-9C60-53F6FF30B99A}" type="presParOf" srcId="{702C191A-45D7-4262-8B24-5A9E033A4B6D}" destId="{020DF3EA-A332-47F1-B24C-09081471456F}" srcOrd="2" destOrd="0" presId="urn:microsoft.com/office/officeart/2005/8/layout/process2"/>
    <dgm:cxn modelId="{548911E4-498B-4E98-ABAE-584993CCC84B}" type="presParOf" srcId="{702C191A-45D7-4262-8B24-5A9E033A4B6D}" destId="{15FE00BA-B7D0-4FF6-954C-54C724414C4F}" srcOrd="3" destOrd="0" presId="urn:microsoft.com/office/officeart/2005/8/layout/process2"/>
    <dgm:cxn modelId="{4A2C82DE-336D-40FE-BEBB-DBF42ADDFAEC}" type="presParOf" srcId="{15FE00BA-B7D0-4FF6-954C-54C724414C4F}" destId="{4F3EF7DF-E080-4340-925A-C0FF542C1452}" srcOrd="0" destOrd="0" presId="urn:microsoft.com/office/officeart/2005/8/layout/process2"/>
    <dgm:cxn modelId="{7FFC988E-E460-43F6-918F-9A50023A92C2}" type="presParOf" srcId="{702C191A-45D7-4262-8B24-5A9E033A4B6D}" destId="{E7C40AF1-9665-4031-A485-B8354C6E72D0}" srcOrd="4" destOrd="0" presId="urn:microsoft.com/office/officeart/2005/8/layout/process2"/>
    <dgm:cxn modelId="{DEF24B54-F4B9-405B-95D5-71D57BABED9B}" type="presParOf" srcId="{702C191A-45D7-4262-8B24-5A9E033A4B6D}" destId="{616062E9-C1FC-4D95-84BF-00F10773396E}" srcOrd="5" destOrd="0" presId="urn:microsoft.com/office/officeart/2005/8/layout/process2"/>
    <dgm:cxn modelId="{EBAFF67F-2D21-481B-806E-42934300708D}" type="presParOf" srcId="{616062E9-C1FC-4D95-84BF-00F10773396E}" destId="{8E8E481D-1E22-4961-8C0F-31806976FB7C}" srcOrd="0" destOrd="0" presId="urn:microsoft.com/office/officeart/2005/8/layout/process2"/>
    <dgm:cxn modelId="{D3F7D276-F929-4671-9DDA-971DEB01D8A6}" type="presParOf" srcId="{702C191A-45D7-4262-8B24-5A9E033A4B6D}" destId="{F791393B-2736-4BA2-8F67-B7BFD555AFB1}" srcOrd="6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1A447-FF0A-4F83-8822-59C2543CDCB3}">
      <dsp:nvSpPr>
        <dsp:cNvPr id="0" name=""/>
        <dsp:cNvSpPr/>
      </dsp:nvSpPr>
      <dsp:spPr>
        <a:xfrm>
          <a:off x="235949" y="21506"/>
          <a:ext cx="2612897" cy="46221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kern="120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ФГОС. Требования к итоговым предметным результатам</a:t>
          </a:r>
        </a:p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sp:txBody>
      <dsp:txXfrm>
        <a:off x="249487" y="35044"/>
        <a:ext cx="2585821" cy="435135"/>
      </dsp:txXfrm>
    </dsp:sp>
    <dsp:sp modelId="{292608E0-73D7-4A6D-AC20-14C590044499}">
      <dsp:nvSpPr>
        <dsp:cNvPr id="0" name=""/>
        <dsp:cNvSpPr/>
      </dsp:nvSpPr>
      <dsp:spPr>
        <a:xfrm rot="5442541">
          <a:off x="1458883" y="485506"/>
          <a:ext cx="158691" cy="207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" kern="120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sp:txBody>
      <dsp:txXfrm rot="-5400000">
        <a:off x="1476125" y="510159"/>
        <a:ext cx="124796" cy="111084"/>
      </dsp:txXfrm>
    </dsp:sp>
    <dsp:sp modelId="{020DF3EA-A332-47F1-B24C-09081471456F}">
      <dsp:nvSpPr>
        <dsp:cNvPr id="0" name=""/>
        <dsp:cNvSpPr/>
      </dsp:nvSpPr>
      <dsp:spPr>
        <a:xfrm>
          <a:off x="256859" y="695290"/>
          <a:ext cx="2554400" cy="46221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kern="120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Предметные результаты для каждого класса (ФОП, УК)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kern="1200" dirty="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sp:txBody>
      <dsp:txXfrm>
        <a:off x="270397" y="708828"/>
        <a:ext cx="2527324" cy="435135"/>
      </dsp:txXfrm>
    </dsp:sp>
    <dsp:sp modelId="{15FE00BA-B7D0-4FF6-954C-54C724414C4F}">
      <dsp:nvSpPr>
        <dsp:cNvPr id="0" name=""/>
        <dsp:cNvSpPr/>
      </dsp:nvSpPr>
      <dsp:spPr>
        <a:xfrm rot="5400000">
          <a:off x="1447395" y="1169056"/>
          <a:ext cx="173329" cy="207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00" kern="120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sp:txBody>
      <dsp:txXfrm rot="-5400000">
        <a:off x="1471662" y="1186389"/>
        <a:ext cx="124796" cy="121330"/>
      </dsp:txXfrm>
    </dsp:sp>
    <dsp:sp modelId="{E7C40AF1-9665-4031-A485-B8354C6E72D0}">
      <dsp:nvSpPr>
        <dsp:cNvPr id="0" name=""/>
        <dsp:cNvSpPr/>
      </dsp:nvSpPr>
      <dsp:spPr>
        <a:xfrm>
          <a:off x="238537" y="1388606"/>
          <a:ext cx="2591044" cy="51597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kern="120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Тематические планируемые результаты </a:t>
          </a:r>
        </a:p>
      </dsp:txBody>
      <dsp:txXfrm>
        <a:off x="253649" y="1403718"/>
        <a:ext cx="2560820" cy="485746"/>
      </dsp:txXfrm>
    </dsp:sp>
    <dsp:sp modelId="{616062E9-C1FC-4D95-84BF-00F10773396E}">
      <dsp:nvSpPr>
        <dsp:cNvPr id="0" name=""/>
        <dsp:cNvSpPr/>
      </dsp:nvSpPr>
      <dsp:spPr>
        <a:xfrm rot="5400000">
          <a:off x="1447395" y="1916133"/>
          <a:ext cx="173329" cy="207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00" kern="1200">
            <a:solidFill>
              <a:sysClr val="window" lastClr="FFFFFF"/>
            </a:solidFill>
            <a:latin typeface="Onest Regular" pitchFamily="2" charset="-52"/>
            <a:ea typeface="+mn-ea"/>
            <a:cs typeface="+mn-cs"/>
          </a:endParaRPr>
        </a:p>
      </dsp:txBody>
      <dsp:txXfrm rot="-5400000">
        <a:off x="1471662" y="1933466"/>
        <a:ext cx="124796" cy="121330"/>
      </dsp:txXfrm>
    </dsp:sp>
    <dsp:sp modelId="{F791393B-2736-4BA2-8F67-B7BFD555AFB1}">
      <dsp:nvSpPr>
        <dsp:cNvPr id="0" name=""/>
        <dsp:cNvSpPr/>
      </dsp:nvSpPr>
      <dsp:spPr>
        <a:xfrm>
          <a:off x="213883" y="2135683"/>
          <a:ext cx="2640353" cy="46903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Text" lastClr="000000"/>
              </a:solidFill>
              <a:latin typeface="Onest Regular" pitchFamily="2" charset="-52"/>
              <a:ea typeface="+mn-ea"/>
              <a:cs typeface="+mn-cs"/>
            </a:rPr>
            <a:t>Задания для оценки  </a:t>
          </a:r>
        </a:p>
      </dsp:txBody>
      <dsp:txXfrm>
        <a:off x="227621" y="2149421"/>
        <a:ext cx="2612877" cy="441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908A2-A57E-4994-8D4D-83C2D04CA62F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57400" y="1143000"/>
            <a:ext cx="2743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90DA0-9F87-443C-A26C-0AD31B5BA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7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Необходимо применение цифровых образовательных ресурсов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0DA0-9F87-443C-A26C-0AD31B5BA5D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4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22363"/>
            <a:ext cx="51816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602038"/>
            <a:ext cx="4572000" cy="1655762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5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1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62450" y="365125"/>
            <a:ext cx="131445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365125"/>
            <a:ext cx="386715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9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9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1709740"/>
            <a:ext cx="5257800" cy="2852737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4589465"/>
            <a:ext cx="5257800" cy="150018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0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825625"/>
            <a:ext cx="25908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6100" y="1825625"/>
            <a:ext cx="25908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4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94" y="365127"/>
            <a:ext cx="52578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895" y="1681163"/>
            <a:ext cx="2578893" cy="82391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895" y="2505075"/>
            <a:ext cx="257889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6100" y="1681163"/>
            <a:ext cx="2591594" cy="82391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6100" y="2505075"/>
            <a:ext cx="259159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7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84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4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94" y="457200"/>
            <a:ext cx="196611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1594" y="987427"/>
            <a:ext cx="3086100" cy="487362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894" y="2057400"/>
            <a:ext cx="1966119" cy="3811588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42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94" y="457200"/>
            <a:ext cx="196611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91594" y="987427"/>
            <a:ext cx="3086100" cy="4873625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894" y="2057400"/>
            <a:ext cx="1966119" cy="3811588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1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100" y="365127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100" y="6356352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6A391-EEDC-470A-AF00-AC37ACD4506D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2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C1F3C-C387-4602-A9AE-6ECC198EF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6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26897-1F96-4A09-8880-297F0FB10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2235200"/>
            <a:ext cx="5181600" cy="23876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Onest Bold" pitchFamily="2" charset="-52"/>
              </a:rPr>
              <a:t>Современные педагогические технологии на уроках физики</a:t>
            </a:r>
            <a:endParaRPr lang="ru-RU" sz="2800" dirty="0">
              <a:solidFill>
                <a:srgbClr val="1A1A33"/>
              </a:solidFill>
              <a:latin typeface="Onest Bold" pitchFamily="2" charset="-52"/>
            </a:endParaRPr>
          </a:p>
        </p:txBody>
      </p:sp>
      <p:pic>
        <p:nvPicPr>
          <p:cNvPr id="5" name="Рисунок 4" descr="Изображение выглядит как Графика, Шрифт, логотип, графический дизайн&#10;&#10;Описание создано автоматически">
            <a:extLst>
              <a:ext uri="{FF2B5EF4-FFF2-40B4-BE49-F238E27FC236}">
                <a16:creationId xmlns:a16="http://schemas.microsoft.com/office/drawing/2014/main" id="{7CFC1D71-2D0B-49A9-A836-3778D51D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47" y="359726"/>
            <a:ext cx="1460903" cy="6358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97405-073D-346A-525C-6EDFE1EFA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6" t="46052" r="9563" b="21327"/>
          <a:stretch/>
        </p:blipFill>
        <p:spPr>
          <a:xfrm>
            <a:off x="0" y="5303119"/>
            <a:ext cx="6096000" cy="14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37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08213-E0E9-44D5-BE82-96CC1355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Требования ФГОС к оценке учебных достижений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Onest Bold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6E2D9E-2280-4F89-82FB-0B1DFD8B9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Подходы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: системно-деятельностный, уровневый и комплексный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Системно-деятельностный подход: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Содержание оценки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— результаты обучения, выраженные в деятельностной форме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Предмет оценки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— способность к решению учебно-практических и учебно-познавательных  задач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 </a:t>
            </a: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Функция оценки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— контроль достижения предметных и метапредметных  результатов, коррекция технологий обучения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C6DF082-F0AD-4FB9-B4A7-D993B50F00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4988360"/>
              </p:ext>
            </p:extLst>
          </p:nvPr>
        </p:nvGraphicFramePr>
        <p:xfrm>
          <a:off x="1586074" y="3886178"/>
          <a:ext cx="3068120" cy="260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831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05DB5-39AC-47D9-93CB-680B9659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Требования ФГОС к оценке учебных достижений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7C92E-D191-4106-9B34-67E8E850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5"/>
            <a:ext cx="5257800" cy="4523804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Обеспечивается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«открытость» для учащихся тематических требований с начала изучения темы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Текущая оценка должна быть п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оощряющая, фиксирующая сильные стороны, ориентирующая на успех, содействующая становлению самооценки 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endParaRPr lang="ru-RU" altLang="ru-RU" sz="1800" dirty="0">
              <a:solidFill>
                <a:prstClr val="black"/>
              </a:solidFill>
              <a:latin typeface="Onest Regular" pitchFamily="2" charset="-52"/>
            </a:endParaRPr>
          </a:p>
          <a:p>
            <a:pPr marR="0" lvl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формирующее оценивание</a:t>
            </a:r>
          </a:p>
          <a:p>
            <a:pPr marR="0" lvl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ru-RU" altLang="ru-RU" sz="1800" dirty="0">
                <a:solidFill>
                  <a:prstClr val="black"/>
                </a:solidFill>
                <a:latin typeface="Onest Regular" pitchFamily="2" charset="-52"/>
              </a:rPr>
              <a:t>Тематическая оценка фиксирует достижение всех тематических планируемых результатов. По совокупности тем – достижение ВСЕХ предметных результатов в соответствии с ФОП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prstClr val="black"/>
                </a:solidFill>
                <a:latin typeface="Onest Regular" pitchFamily="2" charset="-52"/>
              </a:rPr>
              <a:t>т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ематический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 контроль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нормативно-ориентированный и валидный по отношению к перечню ПР</a:t>
            </a:r>
          </a:p>
        </p:txBody>
      </p:sp>
    </p:spTree>
    <p:extLst>
      <p:ext uri="{BB962C8B-B14F-4D97-AF65-F5344CB8AC3E}">
        <p14:creationId xmlns:p14="http://schemas.microsoft.com/office/powerpoint/2010/main" val="198136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D2C25-D58C-4331-BC00-9A746869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9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Формирующее оценивание</a:t>
            </a:r>
            <a:endParaRPr lang="ru-RU" sz="2900" b="1" dirty="0">
              <a:solidFill>
                <a:schemeClr val="tx2">
                  <a:lumMod val="75000"/>
                </a:schemeClr>
              </a:solidFill>
              <a:latin typeface="Onest Bold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AB468-D2A2-438E-9301-386BF554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</a:rPr>
              <a:t>Для учителя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– оценка для совершенствования процесса обучения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 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</a:rPr>
              <a:t>Для учеников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– с помощью регулярной и постоянной обратной связи, совершенствовать свое обучение, понимая критерии оценивания, вовлекаться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самооценивание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 и рефлексию.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Onest Regular" pitchFamily="2" charset="-5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</a:rPr>
              <a:t>Наблюдение за ходом усвоения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Фиксация разделения класса на достигших и испытывающих трудности в освоении материала.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</a:rPr>
              <a:t>Дифференциация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Два подхода: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Создать группы по уровню достижений  и предложить дифференцированные по сложности задания, оказывая поддержку группе, в которую вошли учащиеся с наибольшими трудностями.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 Сформировать смешанные группы, в каждую из которых войдут ученики, максимально овладевшие материалом, которым будет поставлена задача помочь справиться с заданиями остальным участникам группы.</a:t>
            </a:r>
          </a:p>
        </p:txBody>
      </p:sp>
    </p:spTree>
    <p:extLst>
      <p:ext uri="{BB962C8B-B14F-4D97-AF65-F5344CB8AC3E}">
        <p14:creationId xmlns:p14="http://schemas.microsoft.com/office/powerpoint/2010/main" val="288382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64776-8BF0-4B79-8E34-CD8BEF30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 err="1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Критериальное</a:t>
            </a:r>
            <a:r>
              <a:rPr lang="ru-RU" altLang="ru-RU" sz="32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 оценивание заданий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Onest Bold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34B18F-14A1-4320-9519-A598B0592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5"/>
            <a:ext cx="5257800" cy="1513476"/>
          </a:xfrm>
        </p:spPr>
        <p:txBody>
          <a:bodyPr/>
          <a:lstStyle/>
          <a:p>
            <a:r>
              <a:rPr lang="ru-RU" altLang="ru-RU" b="1" dirty="0">
                <a:latin typeface="Onest Regular" pitchFamily="2" charset="-52"/>
              </a:rPr>
              <a:t>Качественные задачи: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Ответ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Рассуждения (число логический шагов)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Указание на свойства явлений, законы и закономерности (использование терминологии)</a:t>
            </a:r>
          </a:p>
          <a:p>
            <a:pPr marL="0" indent="0">
              <a:buNone/>
            </a:pPr>
            <a:endParaRPr lang="ru-RU" dirty="0">
              <a:latin typeface="Onest Regular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F7A310-CFD2-4293-A9F7-5BBAB7A8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48"/>
          <a:stretch/>
        </p:blipFill>
        <p:spPr>
          <a:xfrm>
            <a:off x="419099" y="3518900"/>
            <a:ext cx="2755615" cy="11772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5A7B78-B2C6-403B-9666-FE154BD7A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48"/>
          <a:stretch/>
        </p:blipFill>
        <p:spPr>
          <a:xfrm>
            <a:off x="2526489" y="4883643"/>
            <a:ext cx="3150411" cy="16406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644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227AB-2ECE-49A5-8C52-8B4D205A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 err="1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Критериальное</a:t>
            </a: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 оценивание заданий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D9B29-2B06-4EC9-89E4-3553FDF7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90690"/>
            <a:ext cx="5257800" cy="43513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altLang="ru-RU" b="1" dirty="0">
                <a:latin typeface="Onest Regular" pitchFamily="2" charset="-52"/>
              </a:rPr>
              <a:t>Расчетные задачи: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«Дано»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(Обоснование, рисунок)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Законы и формулы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Математические преобразования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Расчеты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ru-RU" altLang="ru-RU" dirty="0">
                <a:latin typeface="Onest Regular" pitchFamily="2" charset="-52"/>
              </a:rPr>
              <a:t>Ответ</a:t>
            </a:r>
          </a:p>
          <a:p>
            <a:pPr marL="0" indent="0">
              <a:buNone/>
            </a:pPr>
            <a:endParaRPr lang="ru-RU" dirty="0">
              <a:latin typeface="Onest Regular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038659-6A98-495B-B408-A083B480C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3563565"/>
            <a:ext cx="1872628" cy="12652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AFC745F7-6E85-4F21-AA51-A8C21CD65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23" y="3316590"/>
            <a:ext cx="2941578" cy="31762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2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9F328-A5F2-48FE-B274-C23B1E0C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Формирование естественно-научной грамотности обучающихся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3C18664-6C1C-45E7-BBEC-D739C66FD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736166"/>
              </p:ext>
            </p:extLst>
          </p:nvPr>
        </p:nvGraphicFramePr>
        <p:xfrm>
          <a:off x="78883" y="2516488"/>
          <a:ext cx="5938233" cy="221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997">
                  <a:extLst>
                    <a:ext uri="{9D8B030D-6E8A-4147-A177-3AD203B41FA5}">
                      <a16:colId xmlns:a16="http://schemas.microsoft.com/office/drawing/2014/main" val="959948418"/>
                    </a:ext>
                  </a:extLst>
                </a:gridCol>
                <a:gridCol w="4437236">
                  <a:extLst>
                    <a:ext uri="{9D8B030D-6E8A-4147-A177-3AD203B41FA5}">
                      <a16:colId xmlns:a16="http://schemas.microsoft.com/office/drawing/2014/main" val="617548181"/>
                    </a:ext>
                  </a:extLst>
                </a:gridCol>
              </a:tblGrid>
              <a:tr h="209791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Onest Regular" pitchFamily="2" charset="-52"/>
                        </a:rPr>
                        <a:t>Компетенции ЕНГО</a:t>
                      </a:r>
                    </a:p>
                  </a:txBody>
                  <a:tcPr marL="51729" marR="51729" marT="25865" marB="25865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Onest Regular" pitchFamily="2" charset="-52"/>
                        </a:rPr>
                        <a:t>Где формируется в процессе освоения ПР</a:t>
                      </a:r>
                    </a:p>
                  </a:txBody>
                  <a:tcPr marL="51729" marR="51729" marT="25865" marB="25865"/>
                </a:tc>
                <a:extLst>
                  <a:ext uri="{0D108BD9-81ED-4DB2-BD59-A6C34878D82A}">
                    <a16:rowId xmlns:a16="http://schemas.microsoft.com/office/drawing/2014/main" val="343307982"/>
                  </a:ext>
                </a:extLst>
              </a:tr>
              <a:tr h="603506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Onest Regular" pitchFamily="2" charset="-52"/>
                        </a:rPr>
                        <a:t>Понимание особенностей естественнонаучного исследования</a:t>
                      </a:r>
                    </a:p>
                  </a:txBody>
                  <a:tcPr marL="51729" marR="51729" marT="25865" marB="25865"/>
                </a:tc>
                <a:tc>
                  <a:txBody>
                    <a:bodyPr/>
                    <a:lstStyle/>
                    <a:p>
                      <a:pPr marL="342900" marR="0" lvl="0" indent="-342900" algn="just" defTabSz="10972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Arial" pitchFamily="34" charset="0"/>
                        </a:rPr>
                        <a:t>овладение теоретическими знаниями о методах научного познания в физике </a:t>
                      </a:r>
                    </a:p>
                    <a:p>
                      <a:pPr marL="342900" marR="0" lvl="0" indent="-342900" algn="just" defTabSz="10972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Arial" pitchFamily="34" charset="0"/>
                        </a:rPr>
                        <a:t>проведение наблюдений физических явлений или свойств тел, прямых и косвенных измерений физических величин, и исследований зависимостей физических величин с использованием прямых измерений</a:t>
                      </a:r>
                    </a:p>
                  </a:txBody>
                  <a:tcPr marL="51729" marR="51729" marT="25865" marB="25865"/>
                </a:tc>
                <a:extLst>
                  <a:ext uri="{0D108BD9-81ED-4DB2-BD59-A6C34878D82A}">
                    <a16:rowId xmlns:a16="http://schemas.microsoft.com/office/drawing/2014/main" val="1457285677"/>
                  </a:ext>
                </a:extLst>
              </a:tr>
              <a:tr h="603506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Onest Regular" pitchFamily="2" charset="-52"/>
                        </a:rPr>
                        <a:t>Научное объяснение явлений</a:t>
                      </a:r>
                    </a:p>
                  </a:txBody>
                  <a:tcPr marL="51729" marR="51729" marT="25865" marB="25865"/>
                </a:tc>
                <a:tc>
                  <a:txBody>
                    <a:bodyPr/>
                    <a:lstStyle/>
                    <a:p>
                      <a:pPr marL="342900" marR="0" lvl="0" indent="-342900" algn="just" defTabSz="10972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Arial" pitchFamily="34" charset="0"/>
                        </a:rPr>
                        <a:t>решение разнообразных качественных задач (выявление причинно-следственных связей, построение связного рассуждения из нескольких логических шагов с опорой на изученные свойства явлений, физические законы или закономерности)</a:t>
                      </a:r>
                    </a:p>
                    <a:p>
                      <a:pPr marL="342900" marR="0" lvl="0" indent="-342900" algn="just" defTabSz="10972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Arial" pitchFamily="34" charset="0"/>
                        </a:rPr>
                        <a:t>понимание принципов действия технических устройств</a:t>
                      </a:r>
                    </a:p>
                  </a:txBody>
                  <a:tcPr marL="51729" marR="51729" marT="25865" marB="25865"/>
                </a:tc>
                <a:extLst>
                  <a:ext uri="{0D108BD9-81ED-4DB2-BD59-A6C34878D82A}">
                    <a16:rowId xmlns:a16="http://schemas.microsoft.com/office/drawing/2014/main" val="3336003330"/>
                  </a:ext>
                </a:extLst>
              </a:tr>
              <a:tr h="741450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Onest Regular" pitchFamily="2" charset="-52"/>
                        </a:rPr>
                        <a:t>Интерпретация данных и использование научных доказательств для получения выводов</a:t>
                      </a:r>
                    </a:p>
                  </a:txBody>
                  <a:tcPr marL="51729" marR="51729" marT="25865" marB="25865"/>
                </a:tc>
                <a:tc>
                  <a:txBody>
                    <a:bodyPr/>
                    <a:lstStyle/>
                    <a:p>
                      <a:pPr marL="342900" marR="0" lvl="0" indent="-342900" algn="l" defTabSz="10972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nest Regular" pitchFamily="2" charset="-52"/>
                          <a:ea typeface="+mn-ea"/>
                          <a:cs typeface="Arial" pitchFamily="34" charset="0"/>
                        </a:rPr>
                        <a:t>поиск информации физического содержания, определения степени достоверности полученной информации на основе имеющихся знаний и дополнительных источников, использования научно-популярной литературы физического содержания, справочных материалов, преобразования информации из одной знаковой системы в другую</a:t>
                      </a:r>
                    </a:p>
                  </a:txBody>
                  <a:tcPr marL="51729" marR="51729" marT="25865" marB="25865"/>
                </a:tc>
                <a:extLst>
                  <a:ext uri="{0D108BD9-81ED-4DB2-BD59-A6C34878D82A}">
                    <a16:rowId xmlns:a16="http://schemas.microsoft.com/office/drawing/2014/main" val="4193124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56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C420E-A818-4A45-8A35-52754810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Формирование естественно-научной грамотности обучающихся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9E3E9-EC06-4A65-9A55-AF661EBB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Onest Regular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728CBE-E82F-482D-920D-A3365DC2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259079"/>
            <a:ext cx="2302384" cy="25803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D8F4AF-E5E7-4C9B-AE59-1F82157D8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95" y="2259079"/>
            <a:ext cx="2955553" cy="2362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C69FCA-9C9B-45A7-82C2-29FF0B518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689" y="5189944"/>
            <a:ext cx="3942622" cy="9380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40176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BF4BE-902E-4B3B-9986-5C66397F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9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Читательская грамотность?</a:t>
            </a:r>
            <a:endParaRPr lang="ru-RU" sz="2900" b="1" dirty="0">
              <a:solidFill>
                <a:schemeClr val="tx2">
                  <a:lumMod val="75000"/>
                </a:schemeClr>
              </a:solidFill>
              <a:latin typeface="Onest Bold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038C6-0A18-4302-85E4-CABC3970D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700" b="1" dirty="0">
                <a:latin typeface="Onest Regular" pitchFamily="2" charset="-52"/>
              </a:rPr>
              <a:t>ФГОС: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1700" dirty="0">
                <a:latin typeface="Onest Regular" pitchFamily="2" charset="-52"/>
              </a:rPr>
              <a:t>метапредметные результаты – блок познавательных УУД – работа с информацией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1700" dirty="0">
                <a:latin typeface="Onest Regular" pitchFamily="2" charset="-52"/>
              </a:rPr>
              <a:t>Предметные результаты – особенности чтения в предмете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ru-RU" sz="1700" dirty="0">
              <a:latin typeface="Onest Regular" pitchFamily="2" charset="-52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A53010"/>
              </a:buClr>
              <a:buSzTx/>
              <a:buFont typeface="Wingdings 3" panose="05040102010807070707" pitchFamily="18" charset="2"/>
              <a:buChar char="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nest Regular" pitchFamily="2" charset="-52"/>
              </a:rPr>
              <a:t>Пример ФОП 7-9 классы.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nest Regular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Предметные результаты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A5301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nest Regular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поиск информации физического содержания в сети Интернет, самостоятельно формулируя поисковый запрос, находить пути определения достоверности полученной информации на основе имеющихся знаний </a:t>
            </a:r>
            <a:b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nest Regular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nest Regular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дополнительных источников</a:t>
            </a: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A5301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nest Regular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при выполнении учебных заданий научно-­популярную литературу физического содержания, справочные материалы, ресурсы сети Интернет, владеть приёмами конспектирования текста, преобразования информации из одной знаковой системы в другую</a:t>
            </a:r>
          </a:p>
        </p:txBody>
      </p:sp>
    </p:spTree>
    <p:extLst>
      <p:ext uri="{BB962C8B-B14F-4D97-AF65-F5344CB8AC3E}">
        <p14:creationId xmlns:p14="http://schemas.microsoft.com/office/powerpoint/2010/main" val="502420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9A788-DEA4-4F88-8BA0-0658FCEC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Читательская грамотность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CCD376-1CF5-41B9-A461-15229E8DA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00050" marR="0" lvl="1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</a:rPr>
              <a:t>Блок текстов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</a:rPr>
              <a:t>соответствие возрастным особенностям учащихся, содержание текстов в сфере познавательных интересов учащихся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</a:rPr>
              <a:t> 2-4 разных текста, объединенных одной тематикой, н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</a:rPr>
              <a:t>аличие новых терминов 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</a:rPr>
              <a:t>иллюстративный ряд,  «информационный шум»</a:t>
            </a:r>
          </a:p>
          <a:p>
            <a:pPr marL="400050" marR="0" lvl="1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tabLst/>
              <a:defRPr/>
            </a:pP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Onest Regular" pitchFamily="2" charset="-52"/>
              <a:ea typeface="Microsoft YaHei" pitchFamily="34" charset="-122"/>
              <a:cs typeface="Arial" pitchFamily="34" charset="0"/>
            </a:endParaRPr>
          </a:p>
          <a:p>
            <a:pPr marL="400050" marR="0" lvl="1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Задания: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1 группа - общая ориентация в тексте, поиск и понимание информации 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2 группа – преобразование и интерпретация информации, глубокое понимание текста 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3 группа – рефлексия на форму и содержание текста (оценка) и применение информации</a:t>
            </a:r>
          </a:p>
          <a:p>
            <a:pPr marL="400050" marR="0" lvl="1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tabLst/>
              <a:defRPr/>
            </a:pPr>
            <a:endParaRPr lang="ru-RU" altLang="ru-RU" sz="2000" b="1" dirty="0">
              <a:solidFill>
                <a:schemeClr val="bg2">
                  <a:lumMod val="25000"/>
                </a:schemeClr>
              </a:solidFill>
              <a:latin typeface="Onest Regular" pitchFamily="2" charset="-52"/>
              <a:cs typeface="Arial" pitchFamily="34" charset="0"/>
            </a:endParaRPr>
          </a:p>
          <a:p>
            <a:pPr marL="400050" marR="0" lvl="1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tabLst/>
              <a:defRPr/>
            </a:pP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Onest Regular" pitchFamily="2" charset="-52"/>
                <a:cs typeface="Arial" pitchFamily="34" charset="0"/>
              </a:rPr>
              <a:t>Динамика:</a:t>
            </a: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Расширение тематики, увеличение объема и усложнение содержания  информационных блоков</a:t>
            </a:r>
            <a:endParaRPr lang="ru-RU" altLang="ru-RU" sz="2000" dirty="0">
              <a:solidFill>
                <a:schemeClr val="tx1"/>
              </a:solidFill>
              <a:latin typeface="Onest Regular" pitchFamily="2" charset="-52"/>
              <a:cs typeface="Arial" pitchFamily="34" charset="0"/>
            </a:endParaRPr>
          </a:p>
          <a:p>
            <a:pPr marL="742950" marR="0" lvl="1" indent="-34290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FE2E7">
                  <a:lumMod val="2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Изменение соотношения между заданиями 1, 2 и 3 группы</a:t>
            </a:r>
          </a:p>
        </p:txBody>
      </p:sp>
    </p:spTree>
    <p:extLst>
      <p:ext uri="{BB962C8B-B14F-4D97-AF65-F5344CB8AC3E}">
        <p14:creationId xmlns:p14="http://schemas.microsoft.com/office/powerpoint/2010/main" val="177032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19F2D-982A-4B39-A59D-38C8330B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Читательская грамотность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EFFAF7-4357-46D3-BA43-E652791F4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Пример блока текстов. Банк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 www.fipi.ru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Onest Regular" pitchFamily="2" charset="-52"/>
                <a:ea typeface="Microsoft YaHei" pitchFamily="34" charset="-122"/>
                <a:cs typeface="Arial" pitchFamily="34" charset="0"/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Onest Regular" pitchFamily="2" charset="-52"/>
            </a:endParaRPr>
          </a:p>
          <a:p>
            <a:pPr marL="0" indent="0">
              <a:buNone/>
            </a:pPr>
            <a:endParaRPr lang="ru-RU" dirty="0">
              <a:latin typeface="Onest Regular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D22661-93A7-4008-848C-F04C418BF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339373"/>
            <a:ext cx="1513855" cy="2179254"/>
          </a:xfrm>
          <a:prstGeom prst="rect">
            <a:avLst/>
          </a:prstGeom>
          <a:ln>
            <a:solidFill>
              <a:srgbClr val="353535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139CC8-A253-43BE-9B72-FCD91828B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65" y="2853121"/>
            <a:ext cx="2071841" cy="2179254"/>
          </a:xfrm>
          <a:prstGeom prst="rect">
            <a:avLst/>
          </a:prstGeom>
          <a:ln>
            <a:solidFill>
              <a:srgbClr val="353535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EDB236-7ED5-4C25-BCF2-B1DAB97F8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354" y="3618981"/>
            <a:ext cx="2071841" cy="2429270"/>
          </a:xfrm>
          <a:prstGeom prst="rect">
            <a:avLst/>
          </a:prstGeom>
          <a:ln>
            <a:solidFill>
              <a:srgbClr val="35353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56F5D8-7C62-4D1C-B532-F638F43B3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781" y="4572752"/>
            <a:ext cx="2162580" cy="19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2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26897-1F96-4A09-8880-297F0FB10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072" y="612990"/>
            <a:ext cx="5181600" cy="1163645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Onest Bold" pitchFamily="2" charset="-52"/>
              </a:rPr>
              <a:t>Нормативные документы, определяющие содержание и планируемые результаты</a:t>
            </a:r>
            <a:endParaRPr lang="ru-RU" sz="2400" dirty="0">
              <a:solidFill>
                <a:srgbClr val="1A1A33"/>
              </a:solidFill>
              <a:latin typeface="Onest Bold" pitchFamily="2" charset="-52"/>
            </a:endParaRPr>
          </a:p>
        </p:txBody>
      </p:sp>
      <p:pic>
        <p:nvPicPr>
          <p:cNvPr id="5" name="Рисунок 4" descr="Изображение выглядит как Графика, Шрифт, логотип, графический дизайн&#10;&#10;Описание создано автоматически">
            <a:extLst>
              <a:ext uri="{FF2B5EF4-FFF2-40B4-BE49-F238E27FC236}">
                <a16:creationId xmlns:a16="http://schemas.microsoft.com/office/drawing/2014/main" id="{977C5966-4E7D-42C8-BEFD-A8A9A288D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45" y="5948831"/>
            <a:ext cx="1362580" cy="593065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7B3A6DA-0F54-4D55-9EF1-6A17E9593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043726"/>
              </p:ext>
            </p:extLst>
          </p:nvPr>
        </p:nvGraphicFramePr>
        <p:xfrm>
          <a:off x="148964" y="2385511"/>
          <a:ext cx="5798072" cy="2608113"/>
        </p:xfrm>
        <a:graphic>
          <a:graphicData uri="http://schemas.openxmlformats.org/drawingml/2006/table">
            <a:tbl>
              <a:tblPr/>
              <a:tblGrid>
                <a:gridCol w="289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9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54">
                <a:tc gridSpan="2">
                  <a:txBody>
                    <a:bodyPr/>
                    <a:lstStyle>
                      <a:lvl1pPr marL="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charset="0"/>
                        </a:rPr>
                        <a:t>Концепция преподавания учебного предмета «Физика»</a:t>
                      </a:r>
                    </a:p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charset="0"/>
                      </a:endParaRPr>
                    </a:p>
                  </a:txBody>
                  <a:tcPr marL="94178" marR="94178" marT="47089" marB="47089" horzOverflow="overflow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40">
                <a:tc gridSpan="2"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charset="0"/>
                      </a:endParaRPr>
                    </a:p>
                  </a:txBody>
                  <a:tcPr marL="94178" marR="94178" marT="47089" marB="47089" horzOverflow="overflow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54">
                <a:tc gridSpan="2">
                  <a:txBody>
                    <a:bodyPr/>
                    <a:lstStyle>
                      <a:lvl1pPr marL="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charset="0"/>
                        </a:rPr>
                        <a:t>Обновленный ФГОС. Требования к предметным результатам по физике</a:t>
                      </a:r>
                    </a:p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charset="0"/>
                      </a:endParaRPr>
                    </a:p>
                  </a:txBody>
                  <a:tcPr marL="94178" marR="94178" marT="47089" marB="47089" horzOverflow="overflow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54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charset="0"/>
                      </a:endParaRPr>
                    </a:p>
                  </a:txBody>
                  <a:tcPr marL="55941" marR="55941" marT="27967" marB="27967" horzOverflow="overflow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nest Regular" pitchFamily="2" charset="-52"/>
                        <a:cs typeface="Arial" charset="0"/>
                      </a:endParaRPr>
                    </a:p>
                  </a:txBody>
                  <a:tcPr marL="55941" marR="55941" marT="27967" marB="27967" horzOverflow="overflow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8311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charset="0"/>
                        </a:rPr>
                        <a:t>ФОП: Примерная программа (пояснительная записка, планируемые результаты освоения учебного предмета, содержание учебного предмета, примерное тематическое планирование)</a:t>
                      </a:r>
                    </a:p>
                  </a:txBody>
                  <a:tcPr marL="55941" marR="55941" marT="27967" marB="27967" horzOverflow="overflow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1225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12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12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Arial" charset="0"/>
                        </a:rPr>
                        <a:t>Универсальный кодификатор 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nest Regular" pitchFamily="2" charset="-52"/>
                          <a:cs typeface="Times New Roman" pitchFamily="18" charset="0"/>
                        </a:rPr>
                        <a:t>распределённых по классам проверяемых требований к результатам освоения основной образовательной программы и элементов содержания</a:t>
                      </a:r>
                    </a:p>
                  </a:txBody>
                  <a:tcPr marL="55941" marR="55941" marT="27967" marB="27967" horzOverflow="overflow">
                    <a:lnL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483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251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1BEC1D2-6C14-48DA-9A5A-6136C398578E}"/>
              </a:ext>
            </a:extLst>
          </p:cNvPr>
          <p:cNvSpPr txBox="1">
            <a:spLocks/>
          </p:cNvSpPr>
          <p:nvPr/>
        </p:nvSpPr>
        <p:spPr>
          <a:xfrm>
            <a:off x="608304" y="1812442"/>
            <a:ext cx="4879387" cy="1616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>
                <a:solidFill>
                  <a:srgbClr val="1A1A33"/>
                </a:solidFill>
                <a:latin typeface="Onest Bold" pitchFamily="2" charset="-52"/>
              </a:rPr>
              <a:t>Спасибо</a:t>
            </a:r>
            <a:br>
              <a:rPr lang="ru-RU" sz="4400" dirty="0">
                <a:solidFill>
                  <a:srgbClr val="1A1A33"/>
                </a:solidFill>
                <a:latin typeface="Onest Bold" pitchFamily="2" charset="-52"/>
              </a:rPr>
            </a:br>
            <a:r>
              <a:rPr lang="ru-RU" sz="4400" dirty="0">
                <a:solidFill>
                  <a:srgbClr val="1A1A33"/>
                </a:solidFill>
                <a:latin typeface="Onest Bold" pitchFamily="2" charset="-52"/>
              </a:rPr>
              <a:t>за внимание!</a:t>
            </a:r>
          </a:p>
        </p:txBody>
      </p:sp>
      <p:pic>
        <p:nvPicPr>
          <p:cNvPr id="6" name="object 29">
            <a:extLst>
              <a:ext uri="{FF2B5EF4-FFF2-40B4-BE49-F238E27FC236}">
                <a16:creationId xmlns:a16="http://schemas.microsoft.com/office/drawing/2014/main" id="{8972538A-C08E-479C-B034-0A529A85A86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2979" y="3890313"/>
            <a:ext cx="2150042" cy="215004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944DF78-C849-41DA-A741-F3EC3A4345FF}"/>
              </a:ext>
            </a:extLst>
          </p:cNvPr>
          <p:cNvSpPr txBox="1">
            <a:spLocks/>
          </p:cNvSpPr>
          <p:nvPr/>
        </p:nvSpPr>
        <p:spPr>
          <a:xfrm>
            <a:off x="1648266" y="6168176"/>
            <a:ext cx="2799468" cy="4544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rgbClr val="3C3C51"/>
                </a:solidFill>
                <a:latin typeface="Onest Bold" pitchFamily="2" charset="-52"/>
              </a:rPr>
              <a:t>Узнать о проекте больше</a:t>
            </a:r>
          </a:p>
        </p:txBody>
      </p:sp>
      <p:pic>
        <p:nvPicPr>
          <p:cNvPr id="8" name="Рисунок 7" descr="Изображение выглядит как Графика, Шрифт, логотип, графический дизайн&#10;&#10;Описание создано автоматически">
            <a:extLst>
              <a:ext uri="{FF2B5EF4-FFF2-40B4-BE49-F238E27FC236}">
                <a16:creationId xmlns:a16="http://schemas.microsoft.com/office/drawing/2014/main" id="{ACBC38F5-7FB6-4670-B5B1-A7206B76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47" y="359726"/>
            <a:ext cx="1460903" cy="6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4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7B455-DD88-4241-804B-68351D56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Цифровизация физического образования</a:t>
            </a:r>
            <a:endParaRPr lang="ru-RU" dirty="0">
              <a:latin typeface="Onest Bold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59099C-970D-4AC6-B0B0-E73312BE4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5"/>
            <a:ext cx="5257800" cy="1482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1400" dirty="0">
                <a:solidFill>
                  <a:prstClr val="black"/>
                </a:solidFill>
                <a:latin typeface="Onest Regular" pitchFamily="2" charset="-52"/>
                <a:cs typeface="Arial" panose="020B0604020202020204" pitchFamily="34" charset="0"/>
              </a:rPr>
              <a:t>Смещение внимания в процессе обучения с освоения способностей в области рутинного (алгоритмизируемого) действия (работа с данными, информацией и знаниями) на освоение специфических человеческих способностей (способностей к </a:t>
            </a:r>
            <a:r>
              <a:rPr lang="ru-RU" altLang="ru-RU" sz="1400" dirty="0" err="1">
                <a:solidFill>
                  <a:prstClr val="black"/>
                </a:solidFill>
                <a:latin typeface="Onest Regular" pitchFamily="2" charset="-52"/>
                <a:cs typeface="Arial" panose="020B0604020202020204" pitchFamily="34" charset="0"/>
              </a:rPr>
              <a:t>нерутинному</a:t>
            </a:r>
            <a:r>
              <a:rPr lang="ru-RU" altLang="ru-RU" sz="1400" dirty="0">
                <a:solidFill>
                  <a:prstClr val="black"/>
                </a:solidFill>
                <a:latin typeface="Onest Regular" pitchFamily="2" charset="-52"/>
                <a:cs typeface="Arial" panose="020B0604020202020204" pitchFamily="34" charset="0"/>
              </a:rPr>
              <a:t> действию, к оценке и переносу) - возможность решить проблему подготовки людей к жизни и работе в условиях цифровой экономики.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F57C0B1-6E32-477A-9319-91543A47A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7" t="23938" r="15804" b="46542"/>
          <a:stretch/>
        </p:blipFill>
        <p:spPr>
          <a:xfrm>
            <a:off x="284540" y="3429000"/>
            <a:ext cx="2635665" cy="1567666"/>
          </a:xfrm>
          <a:prstGeom prst="rect">
            <a:avLst/>
          </a:prstGeom>
          <a:ln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815BEB-279F-469A-AD94-3431C6728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61380" r="15121" b="8318"/>
          <a:stretch/>
        </p:blipFill>
        <p:spPr bwMode="auto">
          <a:xfrm>
            <a:off x="3142514" y="3429000"/>
            <a:ext cx="2668946" cy="15676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9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AC58-AFD6-4EBA-9AB7-D979EED7C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Цифровизация физического образования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1450D-7E81-4B83-A738-9B7130025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5"/>
            <a:ext cx="5257800" cy="209910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400" b="1" dirty="0">
                <a:latin typeface="Onest Regular" pitchFamily="2" charset="-52"/>
              </a:rPr>
              <a:t>ЦОП</a:t>
            </a:r>
          </a:p>
          <a:p>
            <a:pPr>
              <a:defRPr/>
            </a:pPr>
            <a:r>
              <a:rPr lang="ru-RU" sz="1400" dirty="0">
                <a:latin typeface="Onest Regular" pitchFamily="2" charset="-52"/>
              </a:rPr>
              <a:t>Электронные уроки, видео, тексты, рисунки, методические материалы, тесты, фильмы, контрольные работы. </a:t>
            </a:r>
          </a:p>
          <a:p>
            <a:pPr>
              <a:defRPr/>
            </a:pPr>
            <a:r>
              <a:rPr lang="ru-RU" sz="1400" dirty="0">
                <a:latin typeface="Onest Regular" pitchFamily="2" charset="-52"/>
              </a:rPr>
              <a:t>Виртуальный класс. Все задания проверяются автоматически. После отправки заданий у учителя есть возможность отслеживать прогресс выполнения заданий и формировать индивидуальные планы обучения для каждого ученика.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C0FDF6-D53A-4B66-A7CE-FA0BD533D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229368"/>
            <a:ext cx="1685914" cy="1242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27ABEC-869B-4E5E-A012-A8EC268F8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42" y="4230405"/>
            <a:ext cx="1559516" cy="1242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58CF47-B7C0-4AEC-8529-AD73D356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377" y="4229367"/>
            <a:ext cx="1764137" cy="12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3737D-717F-484C-9DFF-8D3BA5A9D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Обучение в малых группах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F8453-19CE-4E3E-A542-815369EEA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>
              <a:latin typeface="Onest Regular" pitchFamily="2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  <a:cs typeface="Arial" charset="0"/>
              </a:rPr>
              <a:t>В рамках  совместной деятельности формируются: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  <a:cs typeface="Arial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  <a:cs typeface="Arial" charset="0"/>
              </a:rPr>
              <a:t>регулятивные действия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  <a:cs typeface="Arial" charset="0"/>
              </a:rPr>
              <a:t>(планировать совместную деятельность, следить за выполнением плана действий и корректировать его, адекватно оценивать собственный вклад в деятельность группы)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  <a:cs typeface="Arial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  <a:cs typeface="Arial" charset="0"/>
              </a:rPr>
              <a:t> умения межличностной коммуникации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  <a:cs typeface="Arial" charset="0"/>
              </a:rPr>
              <a:t>(выстраивать коммуникативное взаимодействие, учитывая мнение окружающих, разрешать конфликты, аргументировать собственное мнение).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Onest Regular" pitchFamily="2" charset="-52"/>
                <a:cs typeface="Arial" charset="0"/>
              </a:rPr>
              <a:t>Основные принципы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  <a:cs typeface="Arial" charset="0"/>
            </a:endParaRPr>
          </a:p>
          <a:p>
            <a:pPr marL="685800" marR="0" lvl="0" indent="-342900" algn="just" defTabSz="457200" rtl="0" eaLnBrk="1" fontAlgn="auto" latinLnBrk="0" hangingPunct="1">
              <a:lnSpc>
                <a:spcPct val="108000"/>
              </a:lnSpc>
              <a:spcBef>
                <a:spcPts val="200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nest Regular" pitchFamily="2" charset="-52"/>
                <a:ea typeface="Times New Roman" panose="02020603050405020304" pitchFamily="18" charset="0"/>
              </a:rPr>
              <a:t>группы формируются до урока с учетом психологической совместимости и учебных достижений</a:t>
            </a:r>
          </a:p>
          <a:p>
            <a:pPr marL="685800" marR="0" lvl="0" indent="-342900" algn="just" defTabSz="457200" rtl="0" eaLnBrk="1" fontAlgn="auto" latinLnBrk="0" hangingPunct="1">
              <a:lnSpc>
                <a:spcPct val="108000"/>
              </a:lnSpc>
              <a:spcBef>
                <a:spcPts val="200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nest Regular" pitchFamily="2" charset="-52"/>
                <a:ea typeface="Times New Roman" panose="02020603050405020304" pitchFamily="18" charset="0"/>
              </a:rPr>
              <a:t> группа выполняет одно задание, но преду­сматривается распределение ролей между участниками группы </a:t>
            </a:r>
          </a:p>
          <a:p>
            <a:pPr marL="685800" marR="0" lvl="0" indent="-342900" algn="just" defTabSz="457200" rtl="0" eaLnBrk="1" fontAlgn="auto" latinLnBrk="0" hangingPunct="1">
              <a:lnSpc>
                <a:spcPct val="108000"/>
              </a:lnSpc>
              <a:spcBef>
                <a:spcPts val="200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nest Regular" pitchFamily="2" charset="-52"/>
                <a:ea typeface="Times New Roman" panose="02020603050405020304" pitchFamily="18" charset="0"/>
              </a:rPr>
              <a:t>оценивается работа всей группы и каждого ученика</a:t>
            </a:r>
            <a:endParaRPr lang="ru-RU" dirty="0">
              <a:latin typeface="Onest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287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C392C-7E7A-44EA-8E1B-E604C0A8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Обучение в малых группах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ABC92-5513-4078-9B06-58F4422B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79646">
                  <a:lumMod val="75000"/>
                </a:srgbClr>
              </a:buClr>
              <a:buSzTx/>
              <a:buFont typeface="Georgia" pitchFamily="18" charset="0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Что оценивается кроме достижения ПР</a:t>
            </a:r>
          </a:p>
          <a:p>
            <a:pPr marL="45720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79646">
                  <a:lumMod val="75000"/>
                </a:srgbClr>
              </a:buClr>
              <a:buSzTx/>
              <a:buFont typeface="Georgia" pitchFamily="18" charset="0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Метод - наблюдение:</a:t>
            </a:r>
          </a:p>
          <a:p>
            <a:pPr marL="502920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за планированием и организацией работы</a:t>
            </a:r>
          </a:p>
          <a:p>
            <a:pPr marL="502920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за характером взаимодействия учащихся</a:t>
            </a:r>
          </a:p>
          <a:p>
            <a:pPr marL="502920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за процессом презентации результатов</a:t>
            </a:r>
          </a:p>
          <a:p>
            <a:pPr marL="502920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502920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Оценка полноты используемых средств</a:t>
            </a:r>
          </a:p>
          <a:p>
            <a:pPr marL="502920"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Самооценка учащихся и оценка качества созданного продукта</a:t>
            </a:r>
          </a:p>
          <a:p>
            <a:pPr marL="16002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Sz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Регулятивные действия:</a:t>
            </a: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целеполагание</a:t>
            </a: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00" dirty="0">
                <a:solidFill>
                  <a:prstClr val="black"/>
                </a:solidFill>
                <a:latin typeface="Onest Regular" pitchFamily="2" charset="-52"/>
              </a:rPr>
              <a:t>п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ланирование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00" dirty="0">
                <a:solidFill>
                  <a:prstClr val="black"/>
                </a:solidFill>
                <a:latin typeface="Onest Regular" pitchFamily="2" charset="-52"/>
              </a:rPr>
              <a:t>р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аспределение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 обязанностей в группе</a:t>
            </a: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Контроль продвижения по заданию, коррекция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nest Regular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Межличностная коммуникация:</a:t>
            </a: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00" dirty="0">
                <a:solidFill>
                  <a:prstClr val="black"/>
                </a:solidFill>
                <a:latin typeface="Onest Regular" pitchFamily="2" charset="-52"/>
              </a:rPr>
              <a:t>а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ктивность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, инициативность</a:t>
            </a: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00" dirty="0">
                <a:solidFill>
                  <a:prstClr val="black"/>
                </a:solidFill>
                <a:latin typeface="Onest Regular" pitchFamily="2" charset="-52"/>
              </a:rPr>
              <a:t>к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онфликтность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, способы разрешения конфликтов</a:t>
            </a: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00" dirty="0">
                <a:solidFill>
                  <a:prstClr val="black"/>
                </a:solidFill>
                <a:latin typeface="Onest Regular" pitchFamily="2" charset="-52"/>
              </a:rPr>
              <a:t>лидерские качества</a:t>
            </a:r>
          </a:p>
          <a:p>
            <a:pPr lvl="1" defTabSz="9144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00" dirty="0">
                <a:solidFill>
                  <a:prstClr val="black"/>
                </a:solidFill>
                <a:latin typeface="Onest Regular" pitchFamily="2" charset="-52"/>
              </a:rPr>
              <a:t>о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риентация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nest Regular" pitchFamily="2" charset="-52"/>
              </a:rPr>
              <a:t> на партнера (учет мнения других членов группы)</a:t>
            </a:r>
          </a:p>
        </p:txBody>
      </p:sp>
    </p:spTree>
    <p:extLst>
      <p:ext uri="{BB962C8B-B14F-4D97-AF65-F5344CB8AC3E}">
        <p14:creationId xmlns:p14="http://schemas.microsoft.com/office/powerpoint/2010/main" val="204140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69927-918A-44BC-B0B8-CAD01CD7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Исследовательский подход в обучении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A7152-6F84-4A36-8F64-C5FBF47A93CB}"/>
              </a:ext>
            </a:extLst>
          </p:cNvPr>
          <p:cNvSpPr txBox="1"/>
          <p:nvPr/>
        </p:nvSpPr>
        <p:spPr>
          <a:xfrm>
            <a:off x="2276" y="1690690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>
                <a:latin typeface="Onest Regular" pitchFamily="2" charset="-52"/>
              </a:rPr>
              <a:t>Содержание </a:t>
            </a:r>
            <a:r>
              <a:rPr lang="ru-RU" altLang="ru-RU" b="1" dirty="0">
                <a:latin typeface="Onest Regular" pitchFamily="2" charset="-52"/>
              </a:rPr>
              <a:t>курса физики</a:t>
            </a:r>
            <a:endParaRPr lang="ru-RU" altLang="ru-RU" sz="1800" b="1" dirty="0">
              <a:latin typeface="Onest Regular" pitchFamily="2" charset="-52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C4E8D73-EB10-4F82-B7DA-38C93491458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19100" y="2329167"/>
            <a:ext cx="2705581" cy="3832509"/>
          </a:xfrm>
        </p:spPr>
        <p:txBody>
          <a:bodyPr>
            <a:normAutofit/>
          </a:bodyPr>
          <a:lstStyle/>
          <a:p>
            <a:pPr marL="338138" indent="-338138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ru-RU" altLang="ru-RU" sz="1600" b="1" dirty="0">
                <a:latin typeface="Onest Regular" pitchFamily="2" charset="-52"/>
              </a:rPr>
              <a:t>Научные знания (знания о явлениях,  свойствах веществ, законах теориях и т.п.)</a:t>
            </a:r>
          </a:p>
          <a:p>
            <a:pPr marL="338138" indent="-338138"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ru-RU" altLang="ru-RU" sz="1600" dirty="0">
                <a:latin typeface="Onest Regular" pitchFamily="2" charset="-52"/>
              </a:rPr>
              <a:t>Основа понимания окружающего мира природы, техники и технологий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09BBFA1-3016-4615-819D-CAB5D7A8DC51}"/>
              </a:ext>
            </a:extLst>
          </p:cNvPr>
          <p:cNvSpPr txBox="1">
            <a:spLocks noChangeArrowheads="1"/>
          </p:cNvSpPr>
          <p:nvPr/>
        </p:nvSpPr>
        <p:spPr>
          <a:xfrm>
            <a:off x="3124681" y="2329167"/>
            <a:ext cx="2783331" cy="3495961"/>
          </a:xfrm>
          <a:prstGeom prst="rect">
            <a:avLst/>
          </a:prstGeom>
        </p:spPr>
        <p:txBody>
          <a:bodyPr rtlCol="0"/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Знания о способах получения научных знаний (методологии научного познания)</a:t>
            </a:r>
          </a:p>
          <a:p>
            <a:pPr marL="338138" indent="-338138" algn="just">
              <a:buFont typeface="Arial" panose="020B0604020202020204" pitchFamily="34" charset="0"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Onest Regular" pitchFamily="2" charset="-52"/>
            </a:endParaRPr>
          </a:p>
          <a:p>
            <a:pPr marL="338138" indent="-338138" algn="just">
              <a:buFont typeface="Arial" panose="020B0604020202020204" pitchFamily="34" charset="0"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Onest Regular" pitchFamily="2" charset="-52"/>
            </a:endParaRPr>
          </a:p>
          <a:p>
            <a:pPr marL="338138" indent="-338138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Onest Regular" pitchFamily="2" charset="-52"/>
            </a:endParaRPr>
          </a:p>
          <a:p>
            <a:pPr marL="338138" indent="-338138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nest Regular" pitchFamily="2" charset="-52"/>
              </a:rPr>
              <a:t>Основа формирования критического мышления</a:t>
            </a: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9DD9C6A9-29C6-46D8-9653-7C9D372ED14D}"/>
              </a:ext>
            </a:extLst>
          </p:cNvPr>
          <p:cNvSpPr/>
          <p:nvPr/>
        </p:nvSpPr>
        <p:spPr>
          <a:xfrm>
            <a:off x="1703651" y="3408327"/>
            <a:ext cx="136477" cy="668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70CE8A33-2019-4EC8-A21E-0672FCF86737}"/>
              </a:ext>
            </a:extLst>
          </p:cNvPr>
          <p:cNvSpPr/>
          <p:nvPr/>
        </p:nvSpPr>
        <p:spPr>
          <a:xfrm>
            <a:off x="4379869" y="3357666"/>
            <a:ext cx="136477" cy="668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03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90F54-83AC-4861-AB6D-A168E0CA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Исследовательский подход в обучении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957EE-DC1C-4A1C-B2FD-DA61F70FC6F5}"/>
              </a:ext>
            </a:extLst>
          </p:cNvPr>
          <p:cNvSpPr txBox="1"/>
          <p:nvPr/>
        </p:nvSpPr>
        <p:spPr>
          <a:xfrm>
            <a:off x="0" y="1690690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nest Regular" pitchFamily="2" charset="-52"/>
                <a:ea typeface="+mj-ea"/>
                <a:cs typeface="+mj-cs"/>
              </a:rPr>
              <a:t>Требования к результатам обучения</a:t>
            </a:r>
            <a:endParaRPr lang="ru-RU" b="1" dirty="0">
              <a:latin typeface="Onest Regular" pitchFamily="2" charset="-52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C3C2C4-E801-4462-AB93-FE66751F7EA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17962" y="2353703"/>
            <a:ext cx="2628900" cy="4139170"/>
          </a:xfrm>
        </p:spPr>
        <p:txBody>
          <a:bodyPr>
            <a:noAutofit/>
          </a:bodyPr>
          <a:lstStyle/>
          <a:p>
            <a:pPr marL="338138" indent="-338138" algn="just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ru-RU" altLang="ru-RU" sz="1600" dirty="0">
                <a:latin typeface="Onest Regular" pitchFamily="2" charset="-52"/>
              </a:rPr>
              <a:t>Усвоение теоретических знаний о методах научного познания</a:t>
            </a:r>
          </a:p>
          <a:p>
            <a:pPr marL="338138" indent="-338138" algn="just"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 algn="just"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 algn="just"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 algn="just"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 algn="just"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 algn="just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ru-RU" altLang="ru-RU" sz="1600" dirty="0">
                <a:latin typeface="Onest Regular" pitchFamily="2" charset="-52"/>
              </a:rPr>
              <a:t>Контроль — теоретические задания на понимание отдельных приемов исследовательской деятельности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607DA6D-8914-4E91-9B0B-F951EB3FF9D7}"/>
              </a:ext>
            </a:extLst>
          </p:cNvPr>
          <p:cNvSpPr txBox="1">
            <a:spLocks noChangeArrowheads="1"/>
          </p:cNvSpPr>
          <p:nvPr/>
        </p:nvSpPr>
        <p:spPr>
          <a:xfrm>
            <a:off x="3491834" y="2353702"/>
            <a:ext cx="2185066" cy="4139169"/>
          </a:xfrm>
          <a:prstGeom prst="rect">
            <a:avLst/>
          </a:prstGeom>
        </p:spPr>
        <p:txBody>
          <a:bodyPr>
            <a:normAutofit/>
          </a:bodyPr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indent="-338138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ru-RU" altLang="ru-RU" sz="1600" dirty="0">
                <a:latin typeface="Onest Regular" pitchFamily="2" charset="-52"/>
              </a:rPr>
              <a:t>Освоение экспериментальных умений (проводить наблюдения, опыты, измерения, исследования и т.п.)</a:t>
            </a:r>
          </a:p>
          <a:p>
            <a:pPr marL="338138" indent="-338138">
              <a:buFont typeface="Arial" panose="020B0604020202020204" pitchFamily="34" charset="0"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>
              <a:buFont typeface="Arial" panose="020B0604020202020204" pitchFamily="34" charset="0"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ru-RU" altLang="ru-RU" sz="1600" dirty="0">
              <a:latin typeface="Onest Regular" pitchFamily="2" charset="-52"/>
            </a:endParaRPr>
          </a:p>
          <a:p>
            <a:pPr marL="338138" indent="-338138">
              <a:buFontTx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ru-RU" altLang="ru-RU" sz="1600" dirty="0">
                <a:latin typeface="Onest Regular" pitchFamily="2" charset="-52"/>
              </a:rPr>
              <a:t>Контроль — задания с использованием реального лабораторного оборудования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5F31127B-ED24-4873-9356-E58FFA13D013}"/>
              </a:ext>
            </a:extLst>
          </p:cNvPr>
          <p:cNvSpPr/>
          <p:nvPr/>
        </p:nvSpPr>
        <p:spPr>
          <a:xfrm>
            <a:off x="1664173" y="3624912"/>
            <a:ext cx="136477" cy="668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F5B1E6E2-61FE-4BF5-B06F-1B508BD67D2E}"/>
              </a:ext>
            </a:extLst>
          </p:cNvPr>
          <p:cNvSpPr/>
          <p:nvPr/>
        </p:nvSpPr>
        <p:spPr>
          <a:xfrm>
            <a:off x="4806353" y="4423286"/>
            <a:ext cx="104693" cy="4735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25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F9D0D-9F5F-45C8-A2FF-658A211C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Onest Bold" pitchFamily="2" charset="-52"/>
              </a:rPr>
              <a:t>Исследовательский подход в обучении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EE93DC-0EE2-4C15-8E06-8DEA06570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latin typeface="Onest Regular" pitchFamily="2" charset="-52"/>
              </a:rPr>
              <a:t>Предметные результаты. Пример 7-9 классы 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A53010"/>
              </a:buClr>
              <a:buSzTx/>
              <a:buFont typeface="Wingdings 3" panose="05040102010807070707" pitchFamily="18" charset="2"/>
              <a:buChar char=""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nest Regular" pitchFamily="2" charset="-52"/>
                <a:cs typeface="Calibri" panose="020F0502020204030204" pitchFamily="34" charset="0"/>
              </a:rPr>
              <a:t>распознавать проблемы, которые можно решить при помощи физических методов, используя описание исследования, выделять проверяемое предположение, оценивать правильность порядка проведения исследования, делать выводы, интерпретировать результаты наблюдений и опытов</a:t>
            </a:r>
          </a:p>
          <a:p>
            <a:pPr marL="0" indent="0">
              <a:buNone/>
            </a:pPr>
            <a:endParaRPr lang="ru-RU" sz="1400" dirty="0">
              <a:latin typeface="Onest Regular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6843B-5906-493D-A858-34ED6C4D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746311"/>
            <a:ext cx="2281171" cy="15346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51AD7-6116-4F6F-993D-7EC0DCD9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83" y="4618051"/>
            <a:ext cx="2608004" cy="15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46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1123</Words>
  <Application>Microsoft Office PowerPoint</Application>
  <PresentationFormat>Произвольный</PresentationFormat>
  <Paragraphs>161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Calibri</vt:lpstr>
      <vt:lpstr>Onest Bold</vt:lpstr>
      <vt:lpstr>Wingdings</vt:lpstr>
      <vt:lpstr>Wingdings 3</vt:lpstr>
      <vt:lpstr>Onest Regular</vt:lpstr>
      <vt:lpstr>Courier New</vt:lpstr>
      <vt:lpstr>Georgia</vt:lpstr>
      <vt:lpstr>Calibri Light</vt:lpstr>
      <vt:lpstr>Arial</vt:lpstr>
      <vt:lpstr>Тема Office</vt:lpstr>
      <vt:lpstr>Современные педагогические технологии на уроках физики</vt:lpstr>
      <vt:lpstr>Нормативные документы, определяющие содержание и планируемые результаты</vt:lpstr>
      <vt:lpstr>Цифровизация физического образования</vt:lpstr>
      <vt:lpstr>Цифровизация физического образования</vt:lpstr>
      <vt:lpstr>Обучение в малых группах</vt:lpstr>
      <vt:lpstr>Обучение в малых группах</vt:lpstr>
      <vt:lpstr>Исследовательский подход в обучении</vt:lpstr>
      <vt:lpstr>Исследовательский подход в обучении</vt:lpstr>
      <vt:lpstr>Исследовательский подход в обучении</vt:lpstr>
      <vt:lpstr>Требования ФГОС к оценке учебных достижений</vt:lpstr>
      <vt:lpstr>Требования ФГОС к оценке учебных достижений</vt:lpstr>
      <vt:lpstr>Формирующее оценивание</vt:lpstr>
      <vt:lpstr>Критериальное оценивание заданий</vt:lpstr>
      <vt:lpstr>Критериальное оценивание заданий</vt:lpstr>
      <vt:lpstr>Формирование естественно-научной грамотности обучающихся</vt:lpstr>
      <vt:lpstr>Формирование естественно-научной грамотности обучающихся</vt:lpstr>
      <vt:lpstr>Читательская грамотность?</vt:lpstr>
      <vt:lpstr>Читательская грамотность</vt:lpstr>
      <vt:lpstr>Читательская грамотность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qwert seva</dc:creator>
  <cp:lastModifiedBy>Елена Грук</cp:lastModifiedBy>
  <cp:revision>23</cp:revision>
  <dcterms:created xsi:type="dcterms:W3CDTF">2023-08-23T10:20:29Z</dcterms:created>
  <dcterms:modified xsi:type="dcterms:W3CDTF">2024-03-15T04:42:01Z</dcterms:modified>
</cp:coreProperties>
</file>