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65" r:id="rId4"/>
    <p:sldId id="261" r:id="rId5"/>
    <p:sldId id="260" r:id="rId6"/>
    <p:sldId id="367" r:id="rId7"/>
    <p:sldId id="262" r:id="rId8"/>
    <p:sldId id="263" r:id="rId9"/>
    <p:sldId id="264" r:id="rId10"/>
    <p:sldId id="368" r:id="rId11"/>
    <p:sldId id="369" r:id="rId12"/>
    <p:sldId id="378" r:id="rId13"/>
    <p:sldId id="372" r:id="rId14"/>
    <p:sldId id="373" r:id="rId15"/>
    <p:sldId id="374" r:id="rId16"/>
    <p:sldId id="375" r:id="rId17"/>
    <p:sldId id="370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DE6E-A938-4BA4-AC99-5D6869F5901E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59790-A47C-45E3-ADC9-BEFEBE074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36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BAE96-A866-4D26-B2EC-A742D83FFD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13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76275" y="4722812"/>
            <a:ext cx="5408700" cy="44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7336" y="570547"/>
            <a:ext cx="2497396" cy="18183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2267711"/>
            <a:ext cx="3877055" cy="1394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5226" y="2407107"/>
            <a:ext cx="325755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2" y="22352"/>
            <a:ext cx="901446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9244" y="1460449"/>
            <a:ext cx="7089140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01317" y="2466543"/>
            <a:ext cx="6418580" cy="112268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718820">
              <a:lnSpc>
                <a:spcPct val="80000"/>
              </a:lnSpc>
              <a:spcBef>
                <a:spcPts val="1055"/>
              </a:spcBef>
            </a:pPr>
            <a:r>
              <a:rPr sz="40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ХА</a:t>
            </a:r>
            <a:r>
              <a:rPr sz="4000" b="1" spc="-509" dirty="0">
                <a:solidFill>
                  <a:srgbClr val="FF3300"/>
                </a:solidFill>
                <a:latin typeface="Times New Roman"/>
                <a:cs typeface="Times New Roman"/>
              </a:rPr>
              <a:t>Р</a:t>
            </a:r>
            <a:r>
              <a:rPr sz="40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АКТЕ</a:t>
            </a:r>
            <a:r>
              <a:rPr sz="40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Р</a:t>
            </a:r>
            <a:r>
              <a:rPr sz="4000" b="1" spc="25" dirty="0">
                <a:solidFill>
                  <a:srgbClr val="FF3300"/>
                </a:solidFill>
                <a:latin typeface="Times New Roman"/>
                <a:cs typeface="Times New Roman"/>
              </a:rPr>
              <a:t>ИСТИКИ</a:t>
            </a:r>
            <a:r>
              <a:rPr sz="40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СОВРЕМЕННОГО</a:t>
            </a:r>
            <a:r>
              <a:rPr sz="4000" b="1" spc="-18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УРОКА</a:t>
            </a:r>
            <a:endParaRPr sz="4000" dirty="0"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951" y="3716401"/>
            <a:ext cx="1943100" cy="1944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835055" cy="14692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2600" y="381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«Средняя школа №156 имени Героя Советского Союза Ерофеева Г.П.»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715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Выступающий: Мельник Е.П., заместитель директора по УВР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172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Красноярск, 2024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D2BD9D6-CCA8-4DF2-838D-7BACB9A1D7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228600"/>
            <a:ext cx="8432798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Calibri"/>
              <a:buNone/>
            </a:pPr>
            <a:r>
              <a:rPr lang="en-US" sz="45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Требования </a:t>
            </a:r>
            <a:br>
              <a:rPr lang="en-US" sz="45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 современному уроку</a:t>
            </a: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4294967295"/>
          </p:nvPr>
        </p:nvSpPr>
        <p:spPr>
          <a:xfrm>
            <a:off x="998538" y="2060575"/>
            <a:ext cx="8145462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Самостоятельная работа учащихся на всех этапах урока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Учитель выступает в роли организатора, а не информатора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Обязательная рефлексия учащихся на уроке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Высокая степень речевой активности учащихся</a:t>
            </a:r>
            <a:endParaRPr/>
          </a:p>
          <a:p>
            <a: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1" i="0" u="none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519988" cy="658812"/>
          </a:xfrm>
          <a:prstGeom prst="rect">
            <a:avLst/>
          </a:prstGeo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Методы взаимодействия с обучающимися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797" y="847144"/>
            <a:ext cx="3656409" cy="25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260" y="3788053"/>
            <a:ext cx="3637213" cy="299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94" y="3859383"/>
            <a:ext cx="3796683" cy="292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phonoteka.org/uploads/posts/2021-04/1619784045_9-phonoteka_org-p-vzaimodeistvie-fon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92" y="862868"/>
            <a:ext cx="4444753" cy="26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8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Calibri"/>
              <a:buNone/>
            </a:pPr>
            <a:r>
              <a:rPr lang="en-US" sz="45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Требования к заданиям на уроке</a:t>
            </a:r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Повышенный уровень сложности, проблемный и поисковый характер</a:t>
            </a:r>
            <a:endParaRPr/>
          </a:p>
          <a:p>
            <a:pPr marL="273050" marR="0" lvl="0" indent="-1041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1" i="0" u="none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Задания должны предполагать необходимость комплексного применения знаний из нескольких разделов предмета</a:t>
            </a:r>
            <a:endParaRPr/>
          </a:p>
        </p:txBody>
      </p:sp>
      <p:pic>
        <p:nvPicPr>
          <p:cNvPr id="233" name="Google Shape;233;p27" descr="C:\Users\Илья\Desktop\картинка сова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19925" y="4724400"/>
            <a:ext cx="1873250" cy="18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Требования к учителю</a:t>
            </a:r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4294967295"/>
          </p:nvPr>
        </p:nvSpPr>
        <p:spPr>
          <a:xfrm>
            <a:off x="0" y="1052513"/>
            <a:ext cx="7777163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Чётко и точно формулирует задания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Не даёт новые знания ученикам в готовом виде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Не повторяет задание 2 раза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Не комментирует ответы учеников и не исправляет их, предлагая это сделать самим ученикам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Не повторяет то, что уже сказали ученики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Предугадывает затруднения учеников и меняет по ходу урока задание, если дети не смогли его выполнить с первого раза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i="0" u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Подбирает комплексные задания</a:t>
            </a:r>
            <a:endParaRPr/>
          </a:p>
        </p:txBody>
      </p:sp>
      <p:pic>
        <p:nvPicPr>
          <p:cNvPr id="246" name="Google Shape;246;p29" descr="C:\Users\Илья\Desktop\учитель картинка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932737" y="5229225"/>
            <a:ext cx="960437" cy="143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title" idx="4294967295"/>
          </p:nvPr>
        </p:nvSpPr>
        <p:spPr>
          <a:xfrm>
            <a:off x="0" y="333375"/>
            <a:ext cx="822960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Схема урока</a:t>
            </a:r>
            <a:endParaRPr/>
          </a:p>
        </p:txBody>
      </p:sp>
      <p:graphicFrame>
        <p:nvGraphicFramePr>
          <p:cNvPr id="239" name="Google Shape;239;p28"/>
          <p:cNvGraphicFramePr/>
          <p:nvPr/>
        </p:nvGraphicFramePr>
        <p:xfrm>
          <a:off x="468312" y="1447800"/>
          <a:ext cx="8466125" cy="4937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33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tantia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Традиционный урок</a:t>
                      </a:r>
                      <a:endParaRPr/>
                    </a:p>
                  </a:txBody>
                  <a:tcPr marL="83325" marR="833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tantia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Современный урок</a:t>
                      </a:r>
                      <a:endParaRPr/>
                    </a:p>
                  </a:txBody>
                  <a:tcPr marL="83325" marR="833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9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Орг.момент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Проверка домашнего задания</a:t>
                      </a:r>
                      <a:endParaRPr/>
                    </a:p>
                    <a:p>
                      <a:pPr marL="3429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Объяснение нового материала</a:t>
                      </a:r>
                      <a:endParaRPr/>
                    </a:p>
                    <a:p>
                      <a:pPr marL="3429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Закрепление</a:t>
                      </a:r>
                      <a:endParaRPr/>
                    </a:p>
                    <a:p>
                      <a:pPr marL="3429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Итог урока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Домашнее задание</a:t>
                      </a:r>
                      <a:endParaRPr/>
                    </a:p>
                  </a:txBody>
                  <a:tcPr marL="83325" marR="833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Мобилизующий этап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Самоопределение учащихся      к деятельности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Момент осознания учениками недостаточности имеющихся знаний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Закрепление нового материала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nstantia"/>
                        <a:buAutoNum type="arabicPeriod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Рефлексия</a:t>
                      </a:r>
                      <a:endParaRPr/>
                    </a:p>
                  </a:txBody>
                  <a:tcPr marL="83325" marR="833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/>
        </p:nvSpPr>
        <p:spPr>
          <a:xfrm>
            <a:off x="533400" y="2057400"/>
            <a:ext cx="80646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Скажи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мне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и я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забуду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покажи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мне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и я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запомню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дай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мне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действовать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самому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и я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научусь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72;p34"/>
          <p:cNvSpPr txBox="1"/>
          <p:nvPr/>
        </p:nvSpPr>
        <p:spPr>
          <a:xfrm>
            <a:off x="1122362" y="476250"/>
            <a:ext cx="69849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onstantia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Отличных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вам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уроков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rPr>
              <a:t>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273;p34" descr="C:\Users\Илья\Desktop\i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876800" y="4038600"/>
            <a:ext cx="3384550" cy="242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body" idx="4294967295"/>
          </p:nvPr>
        </p:nvSpPr>
        <p:spPr>
          <a:xfrm>
            <a:off x="0" y="404813"/>
            <a:ext cx="8915400" cy="584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</a:pPr>
            <a:r>
              <a:rPr lang="en-US" sz="2600" b="1" i="0" u="none" dirty="0" err="1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Три</a:t>
            </a:r>
            <a:r>
              <a:rPr lang="en-US" sz="2600" b="1" i="0" u="none" dirty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1" i="0" u="none" dirty="0" err="1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постулата</a:t>
            </a:r>
            <a:r>
              <a:rPr lang="en-US" sz="2600" b="1" i="0" u="none" dirty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1" i="0" u="none" dirty="0" err="1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заложены</a:t>
            </a:r>
            <a:r>
              <a:rPr lang="en-US" sz="2600" b="1" i="0" u="none" dirty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 в </a:t>
            </a:r>
            <a:r>
              <a:rPr lang="en-US" sz="2600" b="1" i="0" u="none" dirty="0" err="1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основание</a:t>
            </a:r>
            <a:r>
              <a:rPr lang="en-US" sz="2600" b="1" i="0" u="none" dirty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lang="ru-RU" sz="2600" b="1" i="0" u="none" dirty="0" smtClean="0">
              <a:solidFill>
                <a:srgbClr val="FF33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</a:pPr>
            <a:r>
              <a:rPr lang="en-US" sz="2600" b="1" i="0" u="none" dirty="0" err="1" smtClean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новой</a:t>
            </a:r>
            <a:r>
              <a:rPr lang="en-US" sz="2600" b="1" i="0" u="none" dirty="0" smtClean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1" i="0" u="none" dirty="0" err="1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технологии</a:t>
            </a:r>
            <a:r>
              <a:rPr lang="en-US" sz="2600" b="1" i="0" u="none" dirty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1" i="0" u="none" dirty="0" err="1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урока</a:t>
            </a:r>
            <a:r>
              <a:rPr lang="en-US" sz="2600" b="1" i="0" u="none" dirty="0">
                <a:solidFill>
                  <a:srgbClr val="FF3300"/>
                </a:solidFill>
                <a:latin typeface="Constantia"/>
                <a:ea typeface="Constantia"/>
                <a:cs typeface="Constantia"/>
                <a:sym typeface="Constantia"/>
              </a:rPr>
              <a:t>: </a:t>
            </a:r>
            <a:endParaRPr sz="2600" b="0" i="0" u="none" dirty="0">
              <a:solidFill>
                <a:srgbClr val="FF33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«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Урок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есть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открытие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истины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поиск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истины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и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осмысление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истины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в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совместной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деятельности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детей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и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учителя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». </a:t>
            </a:r>
            <a:endParaRPr dirty="0"/>
          </a:p>
          <a:p>
            <a:pPr marL="273050" marR="0" lvl="0" indent="-27305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Урок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дает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ребенку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опыт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групповой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интеллектуальной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деятельности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2600" b="0" i="1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«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Урок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есть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часть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жизни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ребенка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, и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проживание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этой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жизни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должно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совершаться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на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уровне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высокой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общечеловеческой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культуры</a:t>
            </a:r>
            <a:r>
              <a:rPr lang="en-US" sz="2600" b="0" i="0" u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». </a:t>
            </a:r>
            <a:endParaRPr dirty="0"/>
          </a:p>
          <a:p>
            <a:pPr marL="273050" marR="0" lvl="0" indent="-27305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Педагог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должен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иметь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смелость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жить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на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уроке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а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не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устрашать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детей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быть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открытым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ко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всем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проявлениям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b="0" i="1" u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жизни</a:t>
            </a:r>
            <a:r>
              <a:rPr lang="en-US" sz="2600" b="0" i="1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dirty="0"/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1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160" y="2212594"/>
            <a:ext cx="8117840" cy="1856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118745" lvl="0" indent="66675" algn="just" defTabSz="914400" eaLnBrk="1" fontAlgn="auto" latinLnBrk="0" hangingPunct="1">
              <a:lnSpc>
                <a:spcPct val="101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35" dirty="0">
                <a:solidFill>
                  <a:srgbClr val="FF3300"/>
                </a:solidFill>
              </a:rPr>
              <a:t>Урок</a:t>
            </a:r>
            <a:r>
              <a:rPr lang="ru-RU" sz="2400" spc="-55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–</a:t>
            </a:r>
            <a:r>
              <a:rPr lang="ru-RU" sz="2400" spc="-50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это</a:t>
            </a:r>
            <a:r>
              <a:rPr lang="ru-RU" sz="2400" spc="-45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зеркало</a:t>
            </a:r>
            <a:r>
              <a:rPr lang="ru-RU" sz="2400" spc="-45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общей</a:t>
            </a:r>
            <a:r>
              <a:rPr lang="ru-RU" sz="2400" spc="-45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и</a:t>
            </a:r>
            <a:r>
              <a:rPr lang="ru-RU" sz="2400" spc="-40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педагогической</a:t>
            </a:r>
            <a:r>
              <a:rPr lang="ru-RU" sz="2400" spc="-45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культуры </a:t>
            </a:r>
            <a:r>
              <a:rPr lang="ru-RU" sz="2400" dirty="0">
                <a:solidFill>
                  <a:srgbClr val="FF3300"/>
                </a:solidFill>
              </a:rPr>
              <a:t>учителя,</a:t>
            </a:r>
            <a:r>
              <a:rPr lang="ru-RU" sz="2400" spc="-100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мерило</a:t>
            </a:r>
            <a:r>
              <a:rPr lang="ru-RU" sz="2400" spc="-65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его</a:t>
            </a:r>
            <a:r>
              <a:rPr lang="ru-RU" sz="2400" spc="-95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интеллектуального</a:t>
            </a:r>
            <a:r>
              <a:rPr lang="ru-RU" sz="2400" spc="-55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богатства,</a:t>
            </a:r>
            <a:r>
              <a:rPr lang="ru-RU" sz="2400" spc="-80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показатель </a:t>
            </a:r>
            <a:r>
              <a:rPr lang="ru-RU" sz="2400" dirty="0">
                <a:solidFill>
                  <a:srgbClr val="FF3300"/>
                </a:solidFill>
              </a:rPr>
              <a:t>его</a:t>
            </a:r>
            <a:r>
              <a:rPr lang="ru-RU" sz="2400" spc="-90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кругозора</a:t>
            </a:r>
            <a:r>
              <a:rPr lang="ru-RU" sz="2400" spc="-50" dirty="0">
                <a:solidFill>
                  <a:srgbClr val="FF3300"/>
                </a:solidFill>
              </a:rPr>
              <a:t> </a:t>
            </a:r>
            <a:r>
              <a:rPr lang="ru-RU" sz="2400" dirty="0">
                <a:solidFill>
                  <a:srgbClr val="FF3300"/>
                </a:solidFill>
              </a:rPr>
              <a:t>и</a:t>
            </a:r>
            <a:r>
              <a:rPr lang="ru-RU" sz="2400" spc="-65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эрудиции.</a:t>
            </a:r>
            <a:br>
              <a:rPr lang="ru-RU" sz="2400" spc="-10" dirty="0">
                <a:solidFill>
                  <a:srgbClr val="FF3300"/>
                </a:solidFill>
              </a:rPr>
            </a:br>
            <a:r>
              <a:rPr lang="ru-RU" sz="2400" b="0" dirty="0">
                <a:solidFill>
                  <a:srgbClr val="FF3300"/>
                </a:solidFill>
              </a:rPr>
              <a:t/>
            </a:r>
            <a:br>
              <a:rPr lang="ru-RU" sz="2400" b="0" dirty="0">
                <a:solidFill>
                  <a:srgbClr val="FF3300"/>
                </a:solidFill>
              </a:rPr>
            </a:br>
            <a:r>
              <a:rPr lang="ru-RU" sz="2400" dirty="0">
                <a:solidFill>
                  <a:srgbClr val="FF3300"/>
                </a:solidFill>
              </a:rPr>
              <a:t>В.А.</a:t>
            </a:r>
            <a:r>
              <a:rPr lang="ru-RU" sz="2400" spc="-60" dirty="0">
                <a:solidFill>
                  <a:srgbClr val="FF3300"/>
                </a:solidFill>
              </a:rPr>
              <a:t> </a:t>
            </a:r>
            <a:r>
              <a:rPr lang="ru-RU" sz="2400" spc="-10" dirty="0">
                <a:solidFill>
                  <a:srgbClr val="FF3300"/>
                </a:solidFill>
              </a:rPr>
              <a:t>Сухомлинский</a:t>
            </a:r>
            <a:endParaRPr sz="2400" dirty="0"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1052513"/>
            <a:ext cx="3605213" cy="37576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Традиционный урок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256213" y="1052513"/>
            <a:ext cx="3887787" cy="37576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Урок по ФГОС</a:t>
            </a:r>
          </a:p>
          <a:p>
            <a:pPr algn="ctr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143000" y="5334000"/>
            <a:ext cx="7519988" cy="54768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ПРОБЛЕМНАЯ ЗАДАЧА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843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2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4" y="332740"/>
            <a:ext cx="8929370" cy="1816100"/>
          </a:xfrm>
          <a:custGeom>
            <a:avLst/>
            <a:gdLst/>
            <a:ahLst/>
            <a:cxnLst/>
            <a:rect l="l" t="t" r="r" b="b"/>
            <a:pathLst>
              <a:path w="8929370" h="1816100">
                <a:moveTo>
                  <a:pt x="0" y="1815845"/>
                </a:moveTo>
                <a:lnTo>
                  <a:pt x="8928989" y="1815845"/>
                </a:lnTo>
                <a:lnTo>
                  <a:pt x="8928989" y="0"/>
                </a:lnTo>
                <a:lnTo>
                  <a:pt x="0" y="0"/>
                </a:lnTo>
                <a:lnTo>
                  <a:pt x="0" y="181584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334" y="356742"/>
            <a:ext cx="4378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09595" algn="l"/>
                <a:tab pos="4246880" algn="l"/>
              </a:tabLst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СОВРЕМЕННЫЙ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УРОК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b="1" spc="-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3535" y="356742"/>
            <a:ext cx="40341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7140" algn="l"/>
              </a:tabLst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УРОК,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ОТРАЖАЮЩИЙ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783462"/>
            <a:ext cx="87725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СУЩНОСТЬ</a:t>
            </a:r>
            <a:r>
              <a:rPr sz="2800" b="1" spc="27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800" b="1" spc="28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НАЗНАЧЕНИЕ</a:t>
            </a:r>
            <a:r>
              <a:rPr sz="2800" b="1" spc="28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СОВРЕМЕННОГО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ОБРАЗОВАНИЯ,</a:t>
            </a:r>
            <a:r>
              <a:rPr sz="2800" b="1" spc="4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ТЕНДЕНЦИИ</a:t>
            </a:r>
            <a:r>
              <a:rPr sz="2800" b="1" spc="43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2800" b="1" spc="43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РАЗВИТИЯ</a:t>
            </a:r>
            <a:r>
              <a:rPr sz="2800" b="1" spc="4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РОССИИ</a:t>
            </a:r>
            <a:r>
              <a:rPr sz="2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МИРЕ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506192"/>
            <a:ext cx="8532495" cy="4218305"/>
            <a:chOff x="0" y="2506192"/>
            <a:chExt cx="8532495" cy="42183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06192"/>
              <a:ext cx="3923919" cy="42180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46" y="2564853"/>
              <a:ext cx="3028950" cy="40620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80" y="2761170"/>
              <a:ext cx="2520314" cy="3815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71"/>
            <a:ext cx="9144000" cy="4662170"/>
            <a:chOff x="0" y="42671"/>
            <a:chExt cx="9144000" cy="4662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403" y="1766290"/>
              <a:ext cx="3124158" cy="29383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756" y="2060829"/>
              <a:ext cx="2520340" cy="23355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4306" y="2016379"/>
              <a:ext cx="2609850" cy="2425065"/>
            </a:xfrm>
            <a:custGeom>
              <a:avLst/>
              <a:gdLst/>
              <a:ahLst/>
              <a:cxnLst/>
              <a:rect l="l" t="t" r="r" b="b"/>
              <a:pathLst>
                <a:path w="2609850" h="2425065">
                  <a:moveTo>
                    <a:pt x="432676" y="0"/>
                  </a:moveTo>
                  <a:lnTo>
                    <a:pt x="2609494" y="0"/>
                  </a:lnTo>
                  <a:lnTo>
                    <a:pt x="2609494" y="1991868"/>
                  </a:lnTo>
                  <a:lnTo>
                    <a:pt x="2607335" y="2034921"/>
                  </a:lnTo>
                  <a:lnTo>
                    <a:pt x="2600731" y="2078228"/>
                  </a:lnTo>
                  <a:lnTo>
                    <a:pt x="2590063" y="2119757"/>
                  </a:lnTo>
                  <a:lnTo>
                    <a:pt x="2575458" y="2159635"/>
                  </a:lnTo>
                  <a:lnTo>
                    <a:pt x="2557297" y="2197608"/>
                  </a:lnTo>
                  <a:lnTo>
                    <a:pt x="2535580" y="2233676"/>
                  </a:lnTo>
                  <a:lnTo>
                    <a:pt x="2510434" y="2266696"/>
                  </a:lnTo>
                  <a:lnTo>
                    <a:pt x="2482621" y="2297684"/>
                  </a:lnTo>
                  <a:lnTo>
                    <a:pt x="2451633" y="2325497"/>
                  </a:lnTo>
                  <a:lnTo>
                    <a:pt x="2418613" y="2350643"/>
                  </a:lnTo>
                  <a:lnTo>
                    <a:pt x="2382545" y="2372360"/>
                  </a:lnTo>
                  <a:lnTo>
                    <a:pt x="2344572" y="2390521"/>
                  </a:lnTo>
                  <a:lnTo>
                    <a:pt x="2304694" y="2405126"/>
                  </a:lnTo>
                  <a:lnTo>
                    <a:pt x="2263165" y="2415794"/>
                  </a:lnTo>
                  <a:lnTo>
                    <a:pt x="2219858" y="2422398"/>
                  </a:lnTo>
                  <a:lnTo>
                    <a:pt x="2176805" y="2424557"/>
                  </a:lnTo>
                  <a:lnTo>
                    <a:pt x="0" y="2424557"/>
                  </a:lnTo>
                  <a:lnTo>
                    <a:pt x="0" y="432688"/>
                  </a:lnTo>
                  <a:lnTo>
                    <a:pt x="2159" y="389636"/>
                  </a:lnTo>
                  <a:lnTo>
                    <a:pt x="8788" y="346710"/>
                  </a:lnTo>
                  <a:lnTo>
                    <a:pt x="19380" y="305181"/>
                  </a:lnTo>
                  <a:lnTo>
                    <a:pt x="34061" y="264668"/>
                  </a:lnTo>
                  <a:lnTo>
                    <a:pt x="52666" y="227075"/>
                  </a:lnTo>
                  <a:lnTo>
                    <a:pt x="74142" y="191516"/>
                  </a:lnTo>
                  <a:lnTo>
                    <a:pt x="99059" y="157734"/>
                  </a:lnTo>
                  <a:lnTo>
                    <a:pt x="127304" y="127254"/>
                  </a:lnTo>
                  <a:lnTo>
                    <a:pt x="157746" y="99060"/>
                  </a:lnTo>
                  <a:lnTo>
                    <a:pt x="191566" y="74168"/>
                  </a:lnTo>
                  <a:lnTo>
                    <a:pt x="227063" y="52705"/>
                  </a:lnTo>
                  <a:lnTo>
                    <a:pt x="264706" y="34036"/>
                  </a:lnTo>
                  <a:lnTo>
                    <a:pt x="305193" y="19431"/>
                  </a:lnTo>
                  <a:lnTo>
                    <a:pt x="346684" y="8762"/>
                  </a:lnTo>
                  <a:lnTo>
                    <a:pt x="389585" y="2159"/>
                  </a:lnTo>
                  <a:lnTo>
                    <a:pt x="432676" y="0"/>
                  </a:lnTo>
                  <a:close/>
                </a:path>
              </a:pathLst>
            </a:custGeom>
            <a:ln w="889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2" y="100583"/>
              <a:ext cx="8932167" cy="16459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671"/>
              <a:ext cx="9144000" cy="1647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950" y="115824"/>
              <a:ext cx="8856726" cy="15697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7950" y="115823"/>
            <a:ext cx="8856980" cy="156972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805" marR="118745" indent="66675">
              <a:lnSpc>
                <a:spcPct val="101000"/>
              </a:lnSpc>
              <a:spcBef>
                <a:spcPts val="190"/>
              </a:spcBef>
            </a:pP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Урок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зеркало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общей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педагогической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учителя,</a:t>
            </a:r>
            <a:r>
              <a:rPr sz="24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мерило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интеллектуального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богатства,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показатель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24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кругозора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эрудиции.</a:t>
            </a:r>
            <a:endParaRPr sz="2400" dirty="0">
              <a:latin typeface="Times New Roman"/>
              <a:cs typeface="Times New Roman"/>
            </a:endParaRPr>
          </a:p>
          <a:p>
            <a:pPr marL="607250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В.А.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Сухомлинский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7266" y="1939544"/>
            <a:ext cx="485140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622422"/>
                </a:solidFill>
                <a:latin typeface="Times New Roman"/>
                <a:cs typeface="Times New Roman"/>
              </a:rPr>
              <a:t>Урок</a:t>
            </a:r>
            <a:r>
              <a:rPr sz="2400" spc="-10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400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22422"/>
                </a:solidFill>
                <a:latin typeface="Times New Roman"/>
                <a:cs typeface="Times New Roman"/>
              </a:rPr>
              <a:t>массовой</a:t>
            </a:r>
            <a:r>
              <a:rPr sz="2400" spc="-10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22422"/>
                </a:solidFill>
                <a:latin typeface="Times New Roman"/>
                <a:cs typeface="Times New Roman"/>
              </a:rPr>
              <a:t>школе</a:t>
            </a:r>
            <a:r>
              <a:rPr sz="2400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22422"/>
                </a:solidFill>
                <a:latin typeface="Times New Roman"/>
                <a:cs typeface="Times New Roman"/>
              </a:rPr>
              <a:t>больше</a:t>
            </a:r>
            <a:r>
              <a:rPr sz="2400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22422"/>
                </a:solidFill>
                <a:latin typeface="Times New Roman"/>
                <a:cs typeface="Times New Roman"/>
              </a:rPr>
              <a:t>всего </a:t>
            </a:r>
            <a:r>
              <a:rPr sz="2400" dirty="0">
                <a:solidFill>
                  <a:srgbClr val="622422"/>
                </a:solidFill>
                <a:latin typeface="Times New Roman"/>
                <a:cs typeface="Times New Roman"/>
              </a:rPr>
              <a:t>страдает</a:t>
            </a:r>
            <a:r>
              <a:rPr sz="2400" spc="-1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622422"/>
                </a:solidFill>
                <a:latin typeface="Times New Roman"/>
                <a:cs typeface="Times New Roman"/>
              </a:rPr>
              <a:t>от: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sz="24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некачественной</a:t>
            </a:r>
            <a:r>
              <a:rPr sz="24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подготовки;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sz="24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плохого</a:t>
            </a:r>
            <a:r>
              <a:rPr sz="2400" b="1" spc="-9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расчёта;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sz="24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непродуманной</a:t>
            </a:r>
            <a:r>
              <a:rPr sz="24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импровизации;</a:t>
            </a:r>
            <a:endParaRPr sz="2400">
              <a:latin typeface="Times New Roman"/>
              <a:cs typeface="Times New Roman"/>
            </a:endParaRPr>
          </a:p>
          <a:p>
            <a:pPr marL="12700" marR="926465">
              <a:lnSpc>
                <a:spcPct val="100000"/>
              </a:lnSpc>
            </a:pPr>
            <a:r>
              <a:rPr sz="2400" spc="-10" dirty="0">
                <a:solidFill>
                  <a:srgbClr val="622422"/>
                </a:solidFill>
                <a:latin typeface="Times New Roman"/>
                <a:cs typeface="Times New Roman"/>
              </a:rPr>
              <a:t>-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нарушений</a:t>
            </a:r>
            <a:r>
              <a:rPr sz="2400" b="1" spc="-10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педагогических закономерностей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1937" y="4725085"/>
            <a:ext cx="8702675" cy="1938655"/>
          </a:xfrm>
          <a:custGeom>
            <a:avLst/>
            <a:gdLst/>
            <a:ahLst/>
            <a:cxnLst/>
            <a:rect l="l" t="t" r="r" b="b"/>
            <a:pathLst>
              <a:path w="8702675" h="1938654">
                <a:moveTo>
                  <a:pt x="8702675" y="0"/>
                </a:moveTo>
                <a:lnTo>
                  <a:pt x="0" y="0"/>
                </a:lnTo>
                <a:lnTo>
                  <a:pt x="0" y="1938401"/>
                </a:lnTo>
                <a:lnTo>
                  <a:pt x="8702675" y="1938401"/>
                </a:lnTo>
                <a:lnTo>
                  <a:pt x="8702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1937" y="4725085"/>
            <a:ext cx="8702675" cy="193865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83820" algn="just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Times New Roman"/>
                <a:cs typeface="Times New Roman"/>
              </a:rPr>
              <a:t>Реализация</a:t>
            </a:r>
            <a:r>
              <a:rPr sz="2000" b="1" spc="9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9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образовательном</a:t>
            </a:r>
            <a:r>
              <a:rPr sz="2000" b="1" spc="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процессе</a:t>
            </a:r>
            <a:r>
              <a:rPr sz="2000" b="1" spc="10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новых</a:t>
            </a:r>
            <a:r>
              <a:rPr sz="2000" b="1" spc="10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стандартов</a:t>
            </a:r>
            <a:r>
              <a:rPr sz="2000" b="1" spc="9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95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весьма </a:t>
            </a:r>
            <a:r>
              <a:rPr sz="2000" b="1" dirty="0">
                <a:latin typeface="Times New Roman"/>
                <a:cs typeface="Times New Roman"/>
              </a:rPr>
              <a:t>трудная</a:t>
            </a:r>
            <a:r>
              <a:rPr sz="2000" b="1" spc="434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задача</a:t>
            </a:r>
            <a:r>
              <a:rPr sz="2000" b="1" spc="43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434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большинства</a:t>
            </a:r>
            <a:r>
              <a:rPr sz="2000" b="1" spc="4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педагогов.</a:t>
            </a:r>
            <a:r>
              <a:rPr sz="2000" b="1" spc="430" dirty="0">
                <a:latin typeface="Times New Roman"/>
                <a:cs typeface="Times New Roman"/>
              </a:rPr>
              <a:t>    </a:t>
            </a:r>
            <a:r>
              <a:rPr sz="2000" b="1" dirty="0">
                <a:latin typeface="Times New Roman"/>
                <a:cs typeface="Times New Roman"/>
              </a:rPr>
              <a:t>Анализ</a:t>
            </a:r>
            <a:r>
              <a:rPr sz="2000" b="1" spc="43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массового </a:t>
            </a:r>
            <a:r>
              <a:rPr sz="2000" b="1" dirty="0">
                <a:latin typeface="Times New Roman"/>
                <a:cs typeface="Times New Roman"/>
              </a:rPr>
              <a:t>педагогического</a:t>
            </a:r>
            <a:r>
              <a:rPr sz="2000" b="1" spc="360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опыта</a:t>
            </a:r>
            <a:r>
              <a:rPr sz="2000" b="1" spc="360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позволяет</a:t>
            </a:r>
            <a:r>
              <a:rPr sz="2000" b="1" spc="35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утверждать,</a:t>
            </a:r>
            <a:r>
              <a:rPr sz="2000" b="1" spc="365" dirty="0">
                <a:latin typeface="Times New Roman"/>
                <a:cs typeface="Times New Roman"/>
              </a:rPr>
              <a:t>   </a:t>
            </a:r>
            <a:r>
              <a:rPr sz="2000" b="1" dirty="0">
                <a:latin typeface="Times New Roman"/>
                <a:cs typeface="Times New Roman"/>
              </a:rPr>
              <a:t>что</a:t>
            </a:r>
            <a:r>
              <a:rPr sz="2000" b="1" spc="360" dirty="0">
                <a:latin typeface="Times New Roman"/>
                <a:cs typeface="Times New Roman"/>
              </a:rPr>
              <a:t>   </a:t>
            </a:r>
            <a:r>
              <a:rPr sz="2000" b="1" spc="-10" dirty="0">
                <a:latin typeface="Times New Roman"/>
                <a:cs typeface="Times New Roman"/>
              </a:rPr>
              <a:t>учителями </a:t>
            </a:r>
            <a:r>
              <a:rPr sz="2000" b="1" dirty="0">
                <a:latin typeface="Times New Roman"/>
                <a:cs typeface="Times New Roman"/>
              </a:rPr>
              <a:t>допускаются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грубые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ошибки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многочисленные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несуразности,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поскольку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уровень</a:t>
            </a:r>
            <a:r>
              <a:rPr sz="2000" b="1" i="1" spc="9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предметной,</a:t>
            </a:r>
            <a:r>
              <a:rPr sz="2000" b="1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научной</a:t>
            </a:r>
            <a:r>
              <a:rPr sz="2000" b="1" i="1" spc="9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подготовки</a:t>
            </a:r>
            <a:r>
              <a:rPr sz="2000" b="1" i="1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учителя</a:t>
            </a:r>
            <a:r>
              <a:rPr sz="2000" b="1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000" b="1" i="1" spc="9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соответствует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уровню</a:t>
            </a:r>
            <a:r>
              <a:rPr sz="2000" b="1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сложности</a:t>
            </a:r>
            <a:r>
              <a:rPr sz="2000" b="1" i="1" spc="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решаемых</a:t>
            </a:r>
            <a:r>
              <a:rPr sz="20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методических</a:t>
            </a:r>
            <a:r>
              <a:rPr sz="2000" b="1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задач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268413"/>
            <a:ext cx="4560888" cy="3713162"/>
          </a:xfrm>
        </p:spPr>
        <p:txBody>
          <a:bodyPr>
            <a:normAutofit/>
          </a:bodyPr>
          <a:lstStyle/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b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Субъективизация</a:t>
            </a:r>
            <a:endParaRPr lang="ru-RU" b="0" dirty="0">
              <a:solidFill>
                <a:srgbClr val="00206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b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Метапредметность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</a:p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b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Деятельностный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 подход </a:t>
            </a:r>
          </a:p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b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Коммуникативность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</a:p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b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Рефлексивность</a:t>
            </a: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</a:p>
          <a:p>
            <a:pPr marL="365760" lvl="0" indent="-256032" algn="ctr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defRPr/>
            </a:pPr>
            <a:r>
              <a:rPr lang="ru-RU" b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Импровизационность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855663" y="160338"/>
            <a:ext cx="8288337" cy="754062"/>
          </a:xfrm>
        </p:spPr>
        <p:txBody>
          <a:bodyPr/>
          <a:lstStyle/>
          <a:p>
            <a:r>
              <a:rPr lang="ru-RU" sz="20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Основные аспекты  современного  урока в контексте требований  ФГОС?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1"/>
          <a:stretch/>
        </p:blipFill>
        <p:spPr bwMode="auto">
          <a:xfrm>
            <a:off x="4959350" y="1052513"/>
            <a:ext cx="41846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4" descr="https://st2.depositphotos.com/1654249/5623/i/950/depositphotos_56232457-stock-photo-stressed-3d-man-standing-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Заголовок 7"/>
          <p:cNvSpPr txBox="1">
            <a:spLocks/>
          </p:cNvSpPr>
          <p:nvPr/>
        </p:nvSpPr>
        <p:spPr>
          <a:xfrm>
            <a:off x="683568" y="537321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ПРОБЛЕМНАЯ ЗАДАЧА 2</a:t>
            </a:r>
          </a:p>
        </p:txBody>
      </p:sp>
    </p:spTree>
    <p:extLst>
      <p:ext uri="{BB962C8B-B14F-4D97-AF65-F5344CB8AC3E}">
        <p14:creationId xmlns:p14="http://schemas.microsoft.com/office/powerpoint/2010/main" xmlns="" val="10094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04" y="188607"/>
            <a:ext cx="8929370" cy="70802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Осмоловская</a:t>
            </a:r>
            <a:r>
              <a:rPr sz="2000" b="1" i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И.М.</a:t>
            </a:r>
            <a:r>
              <a:rPr sz="2000" b="1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Тенденции</a:t>
            </a:r>
            <a:r>
              <a:rPr sz="2000" b="1" i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развития</a:t>
            </a:r>
            <a:r>
              <a:rPr sz="2000" b="1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российского</a:t>
            </a:r>
            <a:r>
              <a:rPr sz="2000" b="1" i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образования//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Преподавание</a:t>
            </a:r>
            <a:r>
              <a:rPr sz="2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истории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школе.</a:t>
            </a:r>
            <a:r>
              <a:rPr sz="2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2016.</a:t>
            </a:r>
            <a:r>
              <a:rPr sz="20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№2.</a:t>
            </a:r>
            <a:r>
              <a:rPr sz="20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С.15-</a:t>
            </a:r>
            <a:r>
              <a:rPr sz="2000" b="1" i="1" spc="-25" dirty="0">
                <a:solidFill>
                  <a:srgbClr val="001F5F"/>
                </a:solidFill>
                <a:latin typeface="Arial"/>
                <a:cs typeface="Arial"/>
              </a:rPr>
              <a:t>19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68" y="4269485"/>
            <a:ext cx="4825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4565" algn="l"/>
                <a:tab pos="2455545" algn="l"/>
                <a:tab pos="4058920" algn="l"/>
                <a:tab pos="4415790" algn="l"/>
              </a:tabLst>
            </a:pPr>
            <a:r>
              <a:rPr sz="1600" b="1" i="1" spc="-2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052702"/>
            <a:ext cx="9144000" cy="3047365"/>
          </a:xfrm>
          <a:custGeom>
            <a:avLst/>
            <a:gdLst/>
            <a:ahLst/>
            <a:cxnLst/>
            <a:rect l="l" t="t" r="r" b="b"/>
            <a:pathLst>
              <a:path w="9144000" h="3047365">
                <a:moveTo>
                  <a:pt x="0" y="3046984"/>
                </a:moveTo>
                <a:lnTo>
                  <a:pt x="9144000" y="3046984"/>
                </a:lnTo>
                <a:lnTo>
                  <a:pt x="9144000" y="0"/>
                </a:lnTo>
                <a:lnTo>
                  <a:pt x="0" y="0"/>
                </a:lnTo>
                <a:lnTo>
                  <a:pt x="0" y="3046984"/>
                </a:lnTo>
                <a:close/>
              </a:path>
            </a:pathLst>
          </a:custGeom>
          <a:ln w="952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1078484"/>
            <a:ext cx="89884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Мировые</a:t>
            </a:r>
            <a:r>
              <a:rPr sz="2400" b="1" i="1" spc="5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тенденции:</a:t>
            </a:r>
            <a:r>
              <a:rPr sz="2400" b="1" i="1" spc="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изменение</a:t>
            </a:r>
            <a:r>
              <a:rPr sz="2400" spc="5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ориентации</a:t>
            </a:r>
            <a:r>
              <a:rPr sz="2400" spc="5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образования </a:t>
            </a:r>
            <a:r>
              <a:rPr sz="2400" dirty="0">
                <a:latin typeface="Microsoft Sans Serif"/>
                <a:cs typeface="Microsoft Sans Serif"/>
              </a:rPr>
              <a:t>от</a:t>
            </a:r>
            <a:r>
              <a:rPr sz="2400" spc="3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«образования</a:t>
            </a:r>
            <a:r>
              <a:rPr sz="2400" spc="3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на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всю</a:t>
            </a:r>
            <a:r>
              <a:rPr sz="2400" spc="3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жизнь»</a:t>
            </a:r>
            <a:r>
              <a:rPr sz="2400" spc="3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на</a:t>
            </a:r>
            <a:r>
              <a:rPr sz="2400" spc="3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«образование</a:t>
            </a:r>
            <a:r>
              <a:rPr sz="2400" spc="3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течение </a:t>
            </a:r>
            <a:r>
              <a:rPr sz="2400" spc="100" dirty="0">
                <a:latin typeface="Microsoft Sans Serif"/>
                <a:cs typeface="Microsoft Sans Serif"/>
              </a:rPr>
              <a:t>жизни»…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основной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задачей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становится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не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только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не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столько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176017"/>
            <a:ext cx="1750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передача </a:t>
            </a:r>
            <a:r>
              <a:rPr sz="2400" spc="-35" dirty="0">
                <a:latin typeface="Microsoft Sans Serif"/>
                <a:cs typeface="Microsoft Sans Serif"/>
              </a:rPr>
              <a:t>предметных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3410" y="2176017"/>
            <a:ext cx="1692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  <a:tabLst>
                <a:tab pos="150939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ученикам умений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0" dirty="0"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6683" y="2176017"/>
            <a:ext cx="5377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  <a:tabLst>
                <a:tab pos="1685925" algn="l"/>
                <a:tab pos="32207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системы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знаний,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формирование </a:t>
            </a:r>
            <a:r>
              <a:rPr sz="2400" spc="-10" dirty="0">
                <a:latin typeface="Microsoft Sans Serif"/>
                <a:cs typeface="Microsoft Sans Serif"/>
              </a:rPr>
              <a:t>навыков,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0725" y="2541778"/>
            <a:ext cx="183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становление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9842" y="2541778"/>
            <a:ext cx="118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учебной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0433" y="2907538"/>
            <a:ext cx="1308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позволит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2830" y="2907538"/>
            <a:ext cx="166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828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учиться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0" dirty="0"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2907538"/>
            <a:ext cx="2115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деятельности </a:t>
            </a:r>
            <a:r>
              <a:rPr sz="2400" spc="-25" dirty="0">
                <a:latin typeface="Microsoft Sans Serif"/>
                <a:cs typeface="Microsoft Sans Serif"/>
              </a:rPr>
              <a:t>переучиваться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5473" y="2907538"/>
            <a:ext cx="1770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в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целом,</a:t>
            </a:r>
            <a:endParaRPr sz="2400">
              <a:latin typeface="Microsoft Sans Serif"/>
              <a:cs typeface="Microsoft Sans Serif"/>
            </a:endParaRPr>
          </a:p>
          <a:p>
            <a:pPr marL="125095">
              <a:lnSpc>
                <a:spcPct val="100000"/>
              </a:lnSpc>
              <a:tabLst>
                <a:tab pos="625475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в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течение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71898" y="2907538"/>
            <a:ext cx="11341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Microsoft Sans Serif"/>
                <a:cs typeface="Microsoft Sans Serif"/>
              </a:rPr>
              <a:t>которая </a:t>
            </a:r>
            <a:r>
              <a:rPr sz="2400" spc="-20" dirty="0">
                <a:latin typeface="Microsoft Sans Serif"/>
                <a:cs typeface="Microsoft Sans Serif"/>
              </a:rPr>
              <a:t>всей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8492" y="3273374"/>
            <a:ext cx="962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жизни,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4081" y="3273374"/>
            <a:ext cx="2320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самостоятельно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3639439"/>
            <a:ext cx="4965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приобретать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необходимые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знания.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286" y="3796912"/>
            <a:ext cx="4053712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242184"/>
            <a:ext cx="611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225" algn="l"/>
                <a:tab pos="3051810" algn="l"/>
                <a:tab pos="3625850" algn="l"/>
                <a:tab pos="4023995" algn="l"/>
                <a:tab pos="5535930" algn="l"/>
                <a:tab pos="5941060" algn="l"/>
              </a:tabLst>
            </a:pP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причём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u="sng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применить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учебных,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1893" y="2242184"/>
            <a:ext cx="1757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2400" u="sng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жизненных</a:t>
            </a:r>
            <a:r>
              <a:rPr sz="2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элементами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608021"/>
            <a:ext cx="5721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2285" algn="l"/>
                <a:tab pos="3166110" algn="l"/>
                <a:tab pos="4321175" algn="l"/>
              </a:tabLst>
            </a:pPr>
            <a:r>
              <a:rPr sz="2400" u="sng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ситуациях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которые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всегда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обладают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неопределённости.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546" y="260604"/>
            <a:ext cx="8065134" cy="1323975"/>
          </a:xfrm>
          <a:custGeom>
            <a:avLst/>
            <a:gdLst/>
            <a:ahLst/>
            <a:cxnLst/>
            <a:rect l="l" t="t" r="r" b="b"/>
            <a:pathLst>
              <a:path w="8065134" h="1323975">
                <a:moveTo>
                  <a:pt x="0" y="1323467"/>
                </a:moveTo>
                <a:lnTo>
                  <a:pt x="8064881" y="1323467"/>
                </a:lnTo>
                <a:lnTo>
                  <a:pt x="8064881" y="0"/>
                </a:lnTo>
                <a:lnTo>
                  <a:pt x="0" y="0"/>
                </a:lnTo>
                <a:lnTo>
                  <a:pt x="0" y="1323467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540" y="285953"/>
            <a:ext cx="7910830" cy="1981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Переход</a:t>
            </a:r>
            <a:r>
              <a:rPr sz="2000" b="1" spc="4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знаниевого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деятельностному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подходу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был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обусловлен</a:t>
            </a:r>
            <a:r>
              <a:rPr sz="2000" b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ухудшающимися</a:t>
            </a:r>
            <a:r>
              <a:rPr sz="2000" b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000" b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каждым</a:t>
            </a:r>
            <a:r>
              <a:rPr sz="2000" b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годом</a:t>
            </a:r>
            <a:r>
              <a:rPr sz="20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результатами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наших</a:t>
            </a:r>
            <a:r>
              <a:rPr sz="2000" b="1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учеников</a:t>
            </a:r>
            <a:r>
              <a:rPr sz="20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международных</a:t>
            </a:r>
            <a:r>
              <a:rPr sz="20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исследованиях</a:t>
            </a:r>
            <a:r>
              <a:rPr sz="20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качества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PISA</a:t>
            </a:r>
            <a:endParaRPr sz="2000" dirty="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Задания</a:t>
            </a:r>
            <a:r>
              <a:rPr sz="2400" spc="22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PISA</a:t>
            </a:r>
            <a:r>
              <a:rPr sz="2400" spc="190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требуют</a:t>
            </a:r>
            <a:r>
              <a:rPr sz="2400" spc="229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2400" spc="23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учеников</a:t>
            </a:r>
            <a:r>
              <a:rPr sz="2400" u="sng" spc="23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400" u="sng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применять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имеющиеся</a:t>
            </a:r>
            <a:r>
              <a:rPr sz="2400" u="sng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знания,</a:t>
            </a:r>
            <a:r>
              <a:rPr sz="2400" u="sng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400" u="sng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2400" u="sng" spc="9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просто</a:t>
            </a:r>
            <a:r>
              <a:rPr sz="2400" u="sng"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2400" u="sng" spc="90" dirty="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sz="2400" u="sng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воспроизвести</a:t>
            </a:r>
            <a:r>
              <a:rPr sz="2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072" y="3552012"/>
            <a:ext cx="3528695" cy="120078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Учить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надо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endParaRPr sz="24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мыслям,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мыслить.</a:t>
            </a:r>
            <a:endParaRPr sz="2400">
              <a:latin typeface="Arial"/>
              <a:cs typeface="Arial"/>
            </a:endParaRPr>
          </a:p>
          <a:p>
            <a:pPr marR="80645" algn="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И.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Кант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11954" y="3500945"/>
            <a:ext cx="4392930" cy="2554605"/>
          </a:xfrm>
          <a:custGeom>
            <a:avLst/>
            <a:gdLst/>
            <a:ahLst/>
            <a:cxnLst/>
            <a:rect l="l" t="t" r="r" b="b"/>
            <a:pathLst>
              <a:path w="4392930" h="2554604">
                <a:moveTo>
                  <a:pt x="4392549" y="0"/>
                </a:moveTo>
                <a:lnTo>
                  <a:pt x="0" y="0"/>
                </a:lnTo>
                <a:lnTo>
                  <a:pt x="0" y="2554605"/>
                </a:lnTo>
                <a:lnTo>
                  <a:pt x="4392549" y="2554605"/>
                </a:lnTo>
                <a:lnTo>
                  <a:pt x="439254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04029" y="3527297"/>
            <a:ext cx="4222115" cy="875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lnSpc>
                <a:spcPct val="99100"/>
              </a:lnSpc>
              <a:spcBef>
                <a:spcPts val="125"/>
              </a:spcBef>
              <a:tabLst>
                <a:tab pos="508634" algn="l"/>
                <a:tab pos="1012825" algn="l"/>
                <a:tab pos="1440180" algn="l"/>
                <a:tab pos="2179320" algn="l"/>
                <a:tab pos="2982595" algn="l"/>
                <a:tab pos="334073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Когда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людей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станут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учить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тому,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что</a:t>
            </a:r>
            <a:r>
              <a:rPr sz="3200" b="1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они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должны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1251" y="4376420"/>
            <a:ext cx="201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2270" algn="l"/>
                <a:tab pos="1369695" algn="l"/>
              </a:tabLst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тому,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как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2210" y="4454144"/>
            <a:ext cx="2776220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205355">
              <a:lnSpc>
                <a:spcPct val="106700"/>
              </a:lnSpc>
              <a:spcBef>
                <a:spcPts val="100"/>
              </a:spcBef>
              <a:tabLst>
                <a:tab pos="1398905" algn="l"/>
                <a:tab pos="1951989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они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думать,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тогда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4029" y="4454144"/>
            <a:ext cx="1365250" cy="11715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R="5080" algn="just">
              <a:lnSpc>
                <a:spcPct val="103299"/>
              </a:lnSpc>
              <a:spcBef>
                <a:spcPts val="195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думать, должны исчезнут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5855" y="5234432"/>
            <a:ext cx="104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всякие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4029" y="5600191"/>
            <a:ext cx="2353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недоразумения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260731"/>
            <a:ext cx="6049010" cy="3970654"/>
          </a:xfrm>
          <a:custGeom>
            <a:avLst/>
            <a:gdLst/>
            <a:ahLst/>
            <a:cxnLst/>
            <a:rect l="l" t="t" r="r" b="b"/>
            <a:pathLst>
              <a:path w="6049009" h="3970654">
                <a:moveTo>
                  <a:pt x="0" y="3970274"/>
                </a:moveTo>
                <a:lnTo>
                  <a:pt x="6048629" y="3970274"/>
                </a:lnTo>
                <a:lnTo>
                  <a:pt x="6048629" y="0"/>
                </a:lnTo>
                <a:lnTo>
                  <a:pt x="0" y="0"/>
                </a:lnTo>
                <a:lnTo>
                  <a:pt x="0" y="3970274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4742" y="284429"/>
            <a:ext cx="58915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spc="484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контексте</a:t>
            </a:r>
            <a:r>
              <a:rPr sz="2800" b="1" spc="484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модернизации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современного</a:t>
            </a:r>
            <a:r>
              <a:rPr sz="2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урок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должен</a:t>
            </a:r>
            <a:r>
              <a:rPr sz="2800" b="1" spc="2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обретать</a:t>
            </a:r>
            <a:r>
              <a:rPr sz="2800" b="1" spc="260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новые</a:t>
            </a:r>
            <a:r>
              <a:rPr sz="2800" b="1" spc="2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черты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4742" y="1564970"/>
            <a:ext cx="29349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Изменения,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претерпевает, определёнными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5465" y="1564970"/>
            <a:ext cx="29038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95"/>
              </a:spcBef>
              <a:tabLst>
                <a:tab pos="2442845" algn="l"/>
              </a:tabLst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которые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он</a:t>
            </a:r>
            <a:endParaRPr sz="2800">
              <a:latin typeface="Arial"/>
              <a:cs typeface="Arial"/>
            </a:endParaRPr>
          </a:p>
          <a:p>
            <a:pPr marL="388620" marR="5080" indent="870585" algn="r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вызваны социальными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4742" y="2845384"/>
            <a:ext cx="42748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826385" algn="l"/>
                <a:tab pos="3618865" algn="l"/>
              </a:tabLst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процессами,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5" dirty="0">
                <a:solidFill>
                  <a:srgbClr val="001F5F"/>
                </a:solidFill>
                <a:latin typeface="Arial"/>
                <a:cs typeface="Arial"/>
              </a:rPr>
              <a:t>том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введением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7966" y="2845384"/>
            <a:ext cx="11766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числе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новых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742" y="3699128"/>
            <a:ext cx="533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образовательных</a:t>
            </a:r>
            <a:r>
              <a:rPr sz="2800" b="1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стандартов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6354" y="4424426"/>
            <a:ext cx="8450580" cy="2042160"/>
            <a:chOff x="246354" y="4424426"/>
            <a:chExt cx="8450580" cy="2042160"/>
          </a:xfrm>
        </p:grpSpPr>
        <p:sp>
          <p:nvSpPr>
            <p:cNvPr id="10" name="object 10"/>
            <p:cNvSpPr/>
            <p:nvPr/>
          </p:nvSpPr>
          <p:spPr>
            <a:xfrm>
              <a:off x="259054" y="4437126"/>
              <a:ext cx="8425180" cy="2016760"/>
            </a:xfrm>
            <a:custGeom>
              <a:avLst/>
              <a:gdLst/>
              <a:ahLst/>
              <a:cxnLst/>
              <a:rect l="l" t="t" r="r" b="b"/>
              <a:pathLst>
                <a:path w="8425180" h="2016760">
                  <a:moveTo>
                    <a:pt x="8088909" y="0"/>
                  </a:moveTo>
                  <a:lnTo>
                    <a:pt x="336054" y="0"/>
                  </a:lnTo>
                  <a:lnTo>
                    <a:pt x="286395" y="3644"/>
                  </a:lnTo>
                  <a:lnTo>
                    <a:pt x="238997" y="14231"/>
                  </a:lnTo>
                  <a:lnTo>
                    <a:pt x="194382" y="31239"/>
                  </a:lnTo>
                  <a:lnTo>
                    <a:pt x="153069" y="54149"/>
                  </a:lnTo>
                  <a:lnTo>
                    <a:pt x="115578" y="82440"/>
                  </a:lnTo>
                  <a:lnTo>
                    <a:pt x="82428" y="115591"/>
                  </a:lnTo>
                  <a:lnTo>
                    <a:pt x="54140" y="153082"/>
                  </a:lnTo>
                  <a:lnTo>
                    <a:pt x="31233" y="194394"/>
                  </a:lnTo>
                  <a:lnTo>
                    <a:pt x="14228" y="239004"/>
                  </a:lnTo>
                  <a:lnTo>
                    <a:pt x="3643" y="286394"/>
                  </a:lnTo>
                  <a:lnTo>
                    <a:pt x="0" y="336042"/>
                  </a:lnTo>
                  <a:lnTo>
                    <a:pt x="0" y="1680159"/>
                  </a:lnTo>
                  <a:lnTo>
                    <a:pt x="3643" y="1729818"/>
                  </a:lnTo>
                  <a:lnTo>
                    <a:pt x="14228" y="1777216"/>
                  </a:lnTo>
                  <a:lnTo>
                    <a:pt x="31233" y="1821831"/>
                  </a:lnTo>
                  <a:lnTo>
                    <a:pt x="54140" y="1863144"/>
                  </a:lnTo>
                  <a:lnTo>
                    <a:pt x="82428" y="1900635"/>
                  </a:lnTo>
                  <a:lnTo>
                    <a:pt x="115578" y="1933785"/>
                  </a:lnTo>
                  <a:lnTo>
                    <a:pt x="153069" y="1962073"/>
                  </a:lnTo>
                  <a:lnTo>
                    <a:pt x="194382" y="1984980"/>
                  </a:lnTo>
                  <a:lnTo>
                    <a:pt x="238997" y="2001985"/>
                  </a:lnTo>
                  <a:lnTo>
                    <a:pt x="286395" y="2012570"/>
                  </a:lnTo>
                  <a:lnTo>
                    <a:pt x="336054" y="2016213"/>
                  </a:lnTo>
                  <a:lnTo>
                    <a:pt x="8088909" y="2016213"/>
                  </a:lnTo>
                  <a:lnTo>
                    <a:pt x="8138557" y="2012570"/>
                  </a:lnTo>
                  <a:lnTo>
                    <a:pt x="8185946" y="2001985"/>
                  </a:lnTo>
                  <a:lnTo>
                    <a:pt x="8230557" y="1984980"/>
                  </a:lnTo>
                  <a:lnTo>
                    <a:pt x="8271868" y="1962073"/>
                  </a:lnTo>
                  <a:lnTo>
                    <a:pt x="8309359" y="1933785"/>
                  </a:lnTo>
                  <a:lnTo>
                    <a:pt x="8342511" y="1900635"/>
                  </a:lnTo>
                  <a:lnTo>
                    <a:pt x="8370801" y="1863144"/>
                  </a:lnTo>
                  <a:lnTo>
                    <a:pt x="8393711" y="1821831"/>
                  </a:lnTo>
                  <a:lnTo>
                    <a:pt x="8410720" y="1777216"/>
                  </a:lnTo>
                  <a:lnTo>
                    <a:pt x="8421306" y="1729818"/>
                  </a:lnTo>
                  <a:lnTo>
                    <a:pt x="8424951" y="1680159"/>
                  </a:lnTo>
                  <a:lnTo>
                    <a:pt x="8424951" y="336042"/>
                  </a:lnTo>
                  <a:lnTo>
                    <a:pt x="8421306" y="286394"/>
                  </a:lnTo>
                  <a:lnTo>
                    <a:pt x="8410720" y="239004"/>
                  </a:lnTo>
                  <a:lnTo>
                    <a:pt x="8393711" y="194394"/>
                  </a:lnTo>
                  <a:lnTo>
                    <a:pt x="8370801" y="153082"/>
                  </a:lnTo>
                  <a:lnTo>
                    <a:pt x="8342511" y="115591"/>
                  </a:lnTo>
                  <a:lnTo>
                    <a:pt x="8309359" y="82440"/>
                  </a:lnTo>
                  <a:lnTo>
                    <a:pt x="8271868" y="54149"/>
                  </a:lnTo>
                  <a:lnTo>
                    <a:pt x="8230557" y="31239"/>
                  </a:lnTo>
                  <a:lnTo>
                    <a:pt x="8185946" y="14231"/>
                  </a:lnTo>
                  <a:lnTo>
                    <a:pt x="8138557" y="3644"/>
                  </a:lnTo>
                  <a:lnTo>
                    <a:pt x="808890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54" y="4437126"/>
              <a:ext cx="8425180" cy="2016760"/>
            </a:xfrm>
            <a:custGeom>
              <a:avLst/>
              <a:gdLst/>
              <a:ahLst/>
              <a:cxnLst/>
              <a:rect l="l" t="t" r="r" b="b"/>
              <a:pathLst>
                <a:path w="8425180" h="2016760">
                  <a:moveTo>
                    <a:pt x="0" y="336042"/>
                  </a:moveTo>
                  <a:lnTo>
                    <a:pt x="3643" y="286394"/>
                  </a:lnTo>
                  <a:lnTo>
                    <a:pt x="14228" y="239004"/>
                  </a:lnTo>
                  <a:lnTo>
                    <a:pt x="31233" y="194394"/>
                  </a:lnTo>
                  <a:lnTo>
                    <a:pt x="54140" y="153082"/>
                  </a:lnTo>
                  <a:lnTo>
                    <a:pt x="82428" y="115591"/>
                  </a:lnTo>
                  <a:lnTo>
                    <a:pt x="115578" y="82440"/>
                  </a:lnTo>
                  <a:lnTo>
                    <a:pt x="153069" y="54149"/>
                  </a:lnTo>
                  <a:lnTo>
                    <a:pt x="194382" y="31239"/>
                  </a:lnTo>
                  <a:lnTo>
                    <a:pt x="238997" y="14231"/>
                  </a:lnTo>
                  <a:lnTo>
                    <a:pt x="286395" y="3644"/>
                  </a:lnTo>
                  <a:lnTo>
                    <a:pt x="336054" y="0"/>
                  </a:lnTo>
                  <a:lnTo>
                    <a:pt x="8088909" y="0"/>
                  </a:lnTo>
                  <a:lnTo>
                    <a:pt x="8138557" y="3644"/>
                  </a:lnTo>
                  <a:lnTo>
                    <a:pt x="8185946" y="14231"/>
                  </a:lnTo>
                  <a:lnTo>
                    <a:pt x="8230557" y="31239"/>
                  </a:lnTo>
                  <a:lnTo>
                    <a:pt x="8271868" y="54149"/>
                  </a:lnTo>
                  <a:lnTo>
                    <a:pt x="8309359" y="82440"/>
                  </a:lnTo>
                  <a:lnTo>
                    <a:pt x="8342511" y="115591"/>
                  </a:lnTo>
                  <a:lnTo>
                    <a:pt x="8370801" y="153082"/>
                  </a:lnTo>
                  <a:lnTo>
                    <a:pt x="8393711" y="194394"/>
                  </a:lnTo>
                  <a:lnTo>
                    <a:pt x="8410720" y="239004"/>
                  </a:lnTo>
                  <a:lnTo>
                    <a:pt x="8421306" y="286394"/>
                  </a:lnTo>
                  <a:lnTo>
                    <a:pt x="8424951" y="336042"/>
                  </a:lnTo>
                  <a:lnTo>
                    <a:pt x="8424951" y="1680159"/>
                  </a:lnTo>
                  <a:lnTo>
                    <a:pt x="8421306" y="1729818"/>
                  </a:lnTo>
                  <a:lnTo>
                    <a:pt x="8410720" y="1777216"/>
                  </a:lnTo>
                  <a:lnTo>
                    <a:pt x="8393711" y="1821831"/>
                  </a:lnTo>
                  <a:lnTo>
                    <a:pt x="8370801" y="1863144"/>
                  </a:lnTo>
                  <a:lnTo>
                    <a:pt x="8342511" y="1900635"/>
                  </a:lnTo>
                  <a:lnTo>
                    <a:pt x="8309359" y="1933785"/>
                  </a:lnTo>
                  <a:lnTo>
                    <a:pt x="8271868" y="1962073"/>
                  </a:lnTo>
                  <a:lnTo>
                    <a:pt x="8230557" y="1984980"/>
                  </a:lnTo>
                  <a:lnTo>
                    <a:pt x="8185946" y="2001985"/>
                  </a:lnTo>
                  <a:lnTo>
                    <a:pt x="8138557" y="2012570"/>
                  </a:lnTo>
                  <a:lnTo>
                    <a:pt x="8088909" y="2016213"/>
                  </a:lnTo>
                  <a:lnTo>
                    <a:pt x="336054" y="2016213"/>
                  </a:lnTo>
                  <a:lnTo>
                    <a:pt x="286395" y="2012570"/>
                  </a:lnTo>
                  <a:lnTo>
                    <a:pt x="238997" y="2001985"/>
                  </a:lnTo>
                  <a:lnTo>
                    <a:pt x="194382" y="1984980"/>
                  </a:lnTo>
                  <a:lnTo>
                    <a:pt x="153069" y="1962073"/>
                  </a:lnTo>
                  <a:lnTo>
                    <a:pt x="115578" y="1933785"/>
                  </a:lnTo>
                  <a:lnTo>
                    <a:pt x="82428" y="1900635"/>
                  </a:lnTo>
                  <a:lnTo>
                    <a:pt x="54140" y="1863144"/>
                  </a:lnTo>
                  <a:lnTo>
                    <a:pt x="31233" y="1821831"/>
                  </a:lnTo>
                  <a:lnTo>
                    <a:pt x="14228" y="1777216"/>
                  </a:lnTo>
                  <a:lnTo>
                    <a:pt x="3643" y="1729818"/>
                  </a:lnTo>
                  <a:lnTo>
                    <a:pt x="0" y="1680159"/>
                  </a:lnTo>
                  <a:lnTo>
                    <a:pt x="0" y="33604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7295" y="4784597"/>
            <a:ext cx="750697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7180">
              <a:lnSpc>
                <a:spcPct val="100000"/>
              </a:lnSpc>
              <a:spcBef>
                <a:spcPts val="95"/>
              </a:spcBef>
              <a:tabLst>
                <a:tab pos="3228340" algn="l"/>
                <a:tab pos="5561330" algn="l"/>
                <a:tab pos="6370955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8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ДОЛЖНО</a:t>
            </a:r>
            <a:r>
              <a:rPr sz="28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ИЗМЕНИТЬСЯ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В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УРОКЕ, ЧТОБЫ</a:t>
            </a:r>
            <a:r>
              <a:rPr sz="2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СТАЛ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СОВРЕМЕННЫМ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НЕ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endParaRPr sz="2800" dirty="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ВНЕШНЕЙ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ФОРМЕ,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СВОЕЙ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СУТИ?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4775"/>
            <a:ext cx="2555748" cy="244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607</Words>
  <Application>Microsoft Office PowerPoint</Application>
  <PresentationFormat>Экран (4:3)</PresentationFormat>
  <Paragraphs>118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Урок – это зеркало общей и педагогической культуры учителя, мерило его интеллектуального богатства, показатель его кругозора и эрудиции.  В.А. Сухомлинский</vt:lpstr>
      <vt:lpstr>ПРОБЛЕМНАЯ ЗАДАЧА 1</vt:lpstr>
      <vt:lpstr>Слайд 4</vt:lpstr>
      <vt:lpstr>Слайд 5</vt:lpstr>
      <vt:lpstr>Основные аспекты  современного  урока в контексте требований  ФГОС?</vt:lpstr>
      <vt:lpstr>Слайд 7</vt:lpstr>
      <vt:lpstr>Слайд 8</vt:lpstr>
      <vt:lpstr>Слайд 9</vt:lpstr>
      <vt:lpstr>Слайд 10</vt:lpstr>
      <vt:lpstr>Требования  к современному уроку</vt:lpstr>
      <vt:lpstr>Методы взаимодействия с обучающимися</vt:lpstr>
      <vt:lpstr>Требования к заданиям на уроке</vt:lpstr>
      <vt:lpstr>Требования к учителю</vt:lpstr>
      <vt:lpstr>Схема урока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12</cp:revision>
  <dcterms:created xsi:type="dcterms:W3CDTF">2024-01-23T23:49:20Z</dcterms:created>
  <dcterms:modified xsi:type="dcterms:W3CDTF">2024-01-31T04:27:56Z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2024-01-23T00:00:00Z</vt:filetime>
  </property>
  <property fmtid="{D5CDD505-2E9C-101B-9397-08002B2CF9AE}" pid="5" name="Producer">
    <vt:lpwstr>Microsoft® Office PowerPoint® 2007</vt:lpwstr>
  </property>
</Properties>
</file>