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custDataLst>
    <p:tags r:id="rId29"/>
  </p:custDataLst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1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18F8-D3EC-4317-8BA7-C3E34DC0324B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F5612-EA7E-47E2-99D1-F34A6D368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C131-0002-4A5E-B8FF-329C304433F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AB0-2BB4-4311-9282-EFF24D60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685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C131-0002-4A5E-B8FF-329C304433F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AB0-2BB4-4311-9282-EFF24D60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8374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C131-0002-4A5E-B8FF-329C304433F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AB0-2BB4-4311-9282-EFF24D60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579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C131-0002-4A5E-B8FF-329C304433F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AB0-2BB4-4311-9282-EFF24D60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320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C131-0002-4A5E-B8FF-329C304433F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AB0-2BB4-4311-9282-EFF24D60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637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png" /><Relationship Id="rId7" Type="http://schemas.openxmlformats.org/officeDocument/2006/relationships/image" Target="../media/image2.png" /><Relationship Id="rId8" Type="http://schemas.openxmlformats.org/officeDocument/2006/relationships/image" Target="../media/image3.png" /><Relationship Id="rId9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8CC131-0002-4A5E-B8FF-329C304433F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FAB0-2BB4-4311-9282-EFF24D60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7" r:id="rId3"/>
    <p:sldLayoutId id="2147483668" r:id="rId4"/>
    <p:sldLayoutId id="2147483669" r:id="rId5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2.jpeg" /><Relationship Id="rId3" Type="http://schemas.openxmlformats.org/officeDocument/2006/relationships/image" Target="../media/image4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1346" y="365125"/>
            <a:ext cx="4542453" cy="6128981"/>
          </a:xfrm>
        </p:spPr>
        <p:txBody>
          <a:bodyPr>
            <a:noAutofit/>
          </a:bodyPr>
          <a:lstStyle/>
          <a:p>
            <a:pPr algn="ctr"/>
            <a:r>
              <a:rPr lang="ru-RU" sz="2800" b="1" i="1"/>
              <a:t>Открытый урок </a:t>
            </a:r>
            <a:br>
              <a:rPr lang="ru-RU" sz="2800" b="1" i="1"/>
            </a:br>
            <a:r>
              <a:rPr lang="ru-RU" sz="2800" b="1" i="1"/>
              <a:t>по технологии</a:t>
            </a:r>
            <a:br>
              <a:rPr lang="ru-RU" sz="2800" b="1" i="1"/>
            </a:br>
            <a:r>
              <a:rPr lang="ru-RU" sz="2800" b="1" i="1"/>
              <a:t>«Художественное творчество»</a:t>
            </a:r>
            <a:br>
              <a:rPr lang="ru-RU" sz="2800" b="1" i="1"/>
            </a:br>
            <a:r>
              <a:rPr lang="ru-RU" sz="2800" b="1" i="1"/>
              <a:t>тема : «Изготовление броши «Цветок» в технике «Мокрое валяние</a:t>
            </a:r>
            <a:r>
              <a:rPr lang="ru-RU" sz="2800" b="1" i="1" smtClean="0"/>
              <a:t>»»</a:t>
            </a:r>
            <a:br>
              <a:rPr lang="ru-RU" sz="2400" b="1" i="1" smtClean="0"/>
            </a:br>
            <a:br>
              <a:rPr lang="ru-RU" sz="2400" b="1" i="1"/>
            </a:br>
            <a:r>
              <a:rPr lang="ru-RU" sz="2800" i="1"/>
              <a:t>МАОУ СШ №156</a:t>
            </a:r>
            <a:br>
              <a:rPr lang="ru-RU" sz="2800" i="1"/>
            </a:br>
            <a:r>
              <a:rPr lang="ru-RU" sz="2800" i="1"/>
              <a:t>Учитель высшей категории</a:t>
            </a:r>
            <a:br>
              <a:rPr lang="ru-RU" sz="2800" i="1"/>
            </a:br>
            <a:r>
              <a:rPr lang="ru-RU" sz="2800" i="1"/>
              <a:t>Долбилина Ольга Александровна</a:t>
            </a:r>
            <a:br>
              <a:rPr lang="ru-RU" sz="2400"/>
            </a:br>
            <a:endParaRPr lang="ru-RU" sz="2400" b="1" i="1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98" y="365124"/>
            <a:ext cx="6028742" cy="61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957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31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22" y="234636"/>
            <a:ext cx="3082288" cy="5494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936" y="389299"/>
            <a:ext cx="4548090" cy="6294073"/>
          </a:xfrm>
        </p:spPr>
        <p:txBody>
          <a:bodyPr>
            <a:noAutofit/>
          </a:bodyPr>
          <a:lstStyle/>
          <a:p>
            <a:endParaRPr lang="ru-RU" sz="2000" i="1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пупырчатую пленку выложить шерстяные пряди как можно ближе друг к другу. Выкладываем круг диаметром в 10-12 см в два плотных слоя. Верхний слой шерсти может немного отличаться по цвету от основного, и он должен накладываться перпендикулярно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нижнему. </a:t>
            </a:r>
          </a:p>
          <a:p>
            <a:endParaRPr 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в левую руку ленту шерсти, правой рукой зажимаем самые кончики шерсти и вытягиваем шерсть. Именно вытягиваем, а не выдергиваем или отрываем. Обычно вытаскивается такой полупрозрачный клочочек шерсти. Вот этими клочками мы и выкладываем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96" y="2363299"/>
            <a:ext cx="3801036" cy="43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2906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42" y="597527"/>
            <a:ext cx="4415807" cy="5534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466" y="1246479"/>
            <a:ext cx="3929205" cy="52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7263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97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565" y="273164"/>
            <a:ext cx="3315012" cy="605299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902" y="541175"/>
            <a:ext cx="4436123" cy="5784979"/>
          </a:xfrm>
        </p:spPr>
        <p:txBody>
          <a:bodyPr>
            <a:normAutofit/>
          </a:bodyPr>
          <a:lstStyle/>
          <a:p>
            <a:r>
              <a:rPr 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Стараемся распределять шерсть равномерно, волокна должны быть примерно одинаковой длины. Слой шерсти не должен просвечеваться</a:t>
            </a:r>
            <a: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545" y="273165"/>
            <a:ext cx="3394466" cy="60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119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2453" cy="4283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06" y="2107163"/>
            <a:ext cx="3511032" cy="4681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9" y="0"/>
            <a:ext cx="3477986" cy="4637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14" y="2151225"/>
            <a:ext cx="3477986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558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411481"/>
            <a:ext cx="3932237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165" y="411481"/>
            <a:ext cx="3060442" cy="40805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274" y="244444"/>
            <a:ext cx="4439154" cy="6325732"/>
          </a:xfrm>
        </p:spPr>
        <p:txBody>
          <a:bodyPr>
            <a:noAutofit/>
          </a:bodyPr>
          <a:lstStyle/>
          <a:p>
            <a:endParaRPr lang="ru-RU" sz="2400" i="1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Накрываем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шерстяные пряди сеточкой и хорошо смачиваем мыльным раствором. Шерсть должна хорошо пропитаться водой с мылом. Лишнюю воду промокнуть мочалкой или полотенцем.</a:t>
            </a:r>
          </a:p>
          <a:p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валяние. Подушечками пальцев «жмакаем» мыльный шерстяной круг, постепенно увеличивая нажим. Данный этап занимает 5-7 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</a:p>
          <a:p>
            <a:endParaRPr lang="ru-RU" sz="2000" smtClean="0"/>
          </a:p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47" y="2191108"/>
            <a:ext cx="3297181" cy="43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9672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2" y="137325"/>
            <a:ext cx="3896531" cy="5199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97" y="1542661"/>
            <a:ext cx="3875681" cy="5147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41" y="137325"/>
            <a:ext cx="3581925" cy="51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286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5943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5730" y="271986"/>
            <a:ext cx="3216721" cy="428190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580" y="653143"/>
            <a:ext cx="4473445" cy="5878286"/>
          </a:xfrm>
        </p:spPr>
        <p:txBody>
          <a:bodyPr>
            <a:normAutofit/>
          </a:bodyPr>
          <a:lstStyle/>
          <a:p>
            <a:endParaRPr lang="ru-RU" smtClean="0"/>
          </a:p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579" y="849087"/>
            <a:ext cx="42734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  <a:p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Переворачиваем шерстяной круг на другую сторону и заворачиваем неровные края внутрь круга. Повторяем валяние пальцами. Лишнюю воду промачиваем чистой тряпкой.</a:t>
            </a:r>
          </a:p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502" y="1632500"/>
            <a:ext cx="3686758" cy="48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4114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51927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96" y="272065"/>
            <a:ext cx="5447970" cy="62452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7160" y="709127"/>
            <a:ext cx="4174866" cy="5808229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</a:t>
            </a:r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приподнимаем сетку, чтобы шерсть не привалялась к ней. </a:t>
            </a:r>
            <a:endParaRPr lang="ru-RU" sz="2800" i="1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28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мере того, как шерсть сваливается, становясь как бы единым целым полотном, и отдельные шерстинки уже не отделяются от него, мы начинаем тереть сильнее. Если необходимо, то смачиваем водой и </a:t>
            </a:r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мыльным раствором..</a:t>
            </a:r>
            <a:endParaRPr lang="ru-RU" sz="2800" i="1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01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995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93" y="296959"/>
            <a:ext cx="3107102" cy="41266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2262" y="597159"/>
            <a:ext cx="4219764" cy="5758374"/>
          </a:xfrm>
        </p:spPr>
        <p:txBody>
          <a:bodyPr>
            <a:normAutofit lnSpcReduction="10000"/>
          </a:bodyPr>
          <a:lstStyle/>
          <a:p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валяния снимаем сетку и разрезаем круг на 5 лепестков, не дорезая до середины 2-3 см.</a:t>
            </a:r>
          </a:p>
          <a:p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срезы не слоились, нужно завалять те места, где резали ножницами. Смачиваем мыльным раствором и трем пальцами края лепестка, не забывая повторно пройтись по самому лепестку.</a:t>
            </a:r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05" y="2282396"/>
            <a:ext cx="3224660" cy="42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8555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4571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9011" y="1620570"/>
            <a:ext cx="3877006" cy="4404310"/>
          </a:xfrm>
        </p:spPr>
        <p:txBody>
          <a:bodyPr>
            <a:normAutofit lnSpcReduction="10000"/>
          </a:bodyPr>
          <a:lstStyle/>
          <a:p>
            <a: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</a:t>
            </a:r>
            <a:r>
              <a:rPr 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прополоскать обе заготовки, отжать в полотенце, придать </a:t>
            </a:r>
            <a: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цветка.</a:t>
            </a:r>
            <a:endParaRPr lang="ru-RU" sz="360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2396" y="328202"/>
            <a:ext cx="3407959" cy="4529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426" y="1975721"/>
            <a:ext cx="3438442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514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95" y="443621"/>
            <a:ext cx="4399984" cy="869131"/>
          </a:xfrm>
        </p:spPr>
        <p:txBody>
          <a:bodyPr>
            <a:normAutofit fontScale="90000"/>
          </a:bodyPr>
          <a:lstStyle/>
          <a:p>
            <a:r>
              <a:rPr lang="ru-RU" sz="6000" b="1" i="1" smtClean="0"/>
              <a:t>Цель:</a:t>
            </a:r>
            <a:endParaRPr lang="ru-RU" sz="6000" b="1" i="1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6" b="20266"/>
          <a:stretch>
            <a:fillRect/>
          </a:stretch>
        </p:blipFill>
        <p:spPr>
          <a:xfrm>
            <a:off x="5677247" y="1521307"/>
            <a:ext cx="6400447" cy="50538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3842" y="1521308"/>
            <a:ext cx="4201534" cy="5053850"/>
          </a:xfrm>
        </p:spPr>
        <p:txBody>
          <a:bodyPr>
            <a:normAutofit/>
          </a:bodyPr>
          <a:lstStyle/>
          <a:p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творческого самовыражения личности посредством изготовления броши «Цветок» в технике работы с шерстью «Мокрое валяние».</a:t>
            </a:r>
          </a:p>
        </p:txBody>
      </p:sp>
    </p:spTree>
    <p:extLst>
      <p:ext uri="{BB962C8B-B14F-4D97-AF65-F5344CB8AC3E}">
        <p14:creationId xmlns:p14="http://schemas.microsoft.com/office/powerpoint/2010/main" val="49037050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31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20" y="457200"/>
            <a:ext cx="3362631" cy="44659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728" y="709127"/>
            <a:ext cx="4310298" cy="5709780"/>
          </a:xfrm>
        </p:spPr>
        <p:txBody>
          <a:bodyPr>
            <a:normAutofit/>
          </a:bodyPr>
          <a:lstStyle/>
          <a:p>
            <a:r>
              <a:rPr 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Придаем лепесткам форму цветка, сшиваем между собой обычными нитками и задекорировав середину бусинками.</a:t>
            </a:r>
          </a:p>
          <a:p>
            <a:r>
              <a:rPr 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Пока сваляная шерсть влажная, прикрепляем к изнаночной стороне застежку для брошки.</a:t>
            </a:r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46" y="2388637"/>
            <a:ext cx="3238711" cy="43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075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1" y="186611"/>
            <a:ext cx="3618082" cy="4805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02" y="1394191"/>
            <a:ext cx="3950326" cy="5246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98" y="186611"/>
            <a:ext cx="3682848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8749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45719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6607" y="252742"/>
            <a:ext cx="3564474" cy="473286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4567" y="1611517"/>
            <a:ext cx="4121450" cy="4413363"/>
          </a:xfrm>
        </p:spPr>
        <p:txBody>
          <a:bodyPr>
            <a:normAutofit/>
          </a:bodyPr>
          <a:lstStyle/>
          <a:p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вот и все!!! Наша брошь готова!!</a:t>
            </a:r>
          </a:p>
          <a:p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огромные молодцы!!!</a:t>
            </a:r>
          </a:p>
          <a:p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настоящие творцы!!!</a:t>
            </a:r>
            <a:endParaRPr lang="ru-RU" sz="3200" i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426" y="2075309"/>
            <a:ext cx="3438442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220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10" y="1408646"/>
            <a:ext cx="3625108" cy="48145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2" y="226337"/>
            <a:ext cx="4031007" cy="5353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00" y="2361354"/>
            <a:ext cx="3191435" cy="42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993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2" y="167949"/>
            <a:ext cx="5287038" cy="398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98" y="1907662"/>
            <a:ext cx="6188997" cy="46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5959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</a:t>
            </a:r>
            <a:endParaRPr lang="ru-RU" sz="4800" b="1" i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sz="3500" i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должно быть организовано удобно</a:t>
            </a:r>
          </a:p>
          <a:p>
            <a:pPr lvl="1"/>
            <a:r>
              <a:rPr lang="ru-RU" sz="3500" i="1">
                <a:latin typeface="Times New Roman" panose="02020603050405020304" pitchFamily="18" charset="0"/>
                <a:cs typeface="Times New Roman" panose="02020603050405020304" pitchFamily="18" charset="0"/>
              </a:rPr>
              <a:t>Свет должен падать на рабочую поверхность с левой стороны или спереди</a:t>
            </a:r>
          </a:p>
          <a:p>
            <a:pPr lvl="1"/>
            <a:r>
              <a:rPr lang="ru-RU" sz="3500" i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должны быть заправлены</a:t>
            </a:r>
          </a:p>
          <a:p>
            <a:pPr lvl="1"/>
            <a:r>
              <a:rPr lang="ru-RU" sz="3500" i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и вспомогательными средствами нужно пользоваться аккуратно.</a:t>
            </a:r>
          </a:p>
          <a:p>
            <a:pPr lvl="1"/>
            <a:r>
              <a:rPr lang="ru-RU" sz="35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инструментами не размахивать руками, не крутиться.</a:t>
            </a:r>
          </a:p>
          <a:p>
            <a:pPr lvl="1"/>
            <a:r>
              <a:rPr lang="ru-RU" sz="35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шерстью нужно быть максимально аккуратным.</a:t>
            </a:r>
          </a:p>
          <a:p>
            <a:pPr lvl="1"/>
            <a:r>
              <a:rPr lang="ru-RU" sz="35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горячей водой нужно быть максимально аккуратным.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66219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 урока </a:t>
            </a:r>
            <a:endParaRPr lang="ru-RU" sz="5400" b="1" i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0448"/>
            <a:ext cx="10515600" cy="4746515"/>
          </a:xfrm>
        </p:spPr>
        <p:txBody>
          <a:bodyPr>
            <a:normAutofit fontScale="92500" lnSpcReduction="10000"/>
          </a:bodyPr>
          <a:lstStyle/>
          <a:p>
            <a:r>
              <a:rPr 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ебята </a:t>
            </a:r>
            <a:r>
              <a:rPr 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самостоятельно располагать материал в пространстве поделки, также они смогли проявить свои творческие способности и фантазию, приобрели навык работы в технике валяния. Кроме того, дети закрепили уже имеющиеся знания и умения.</a:t>
            </a:r>
          </a:p>
          <a:p>
            <a:r>
              <a:rPr 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урока была проведена экспресс выставка работ. В итоге учащиеся имели возможность сравнить свою работу с образцом и работами одноклассников. Каждая работа всегда имеет некоторые особенности, несмотря на то, что ребята выполняют ее по образцу, поскольку все дети разные.</a:t>
            </a:r>
          </a:p>
          <a:p>
            <a:endParaRPr lang="ru-RU" i="1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4928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300" y="226338"/>
            <a:ext cx="3956363" cy="1005303"/>
          </a:xfrm>
        </p:spPr>
        <p:txBody>
          <a:bodyPr>
            <a:normAutofit/>
          </a:bodyPr>
          <a:lstStyle/>
          <a:p>
            <a:r>
              <a:rPr lang="ru-RU" sz="4800" b="1" i="1" smtClean="0"/>
              <a:t>Задачи:</a:t>
            </a:r>
            <a:endParaRPr lang="ru-RU" sz="4800" b="1" i="1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r="23853"/>
          <a:stretch>
            <a:fillRect/>
          </a:stretch>
        </p:blipFill>
        <p:spPr>
          <a:xfrm>
            <a:off x="8017802" y="1389708"/>
            <a:ext cx="4092166" cy="53189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6872" y="1231641"/>
            <a:ext cx="3937140" cy="4988090"/>
          </a:xfrm>
        </p:spPr>
        <p:txBody>
          <a:bodyPr>
            <a:normAutofit lnSpcReduction="10000"/>
          </a:bodyPr>
          <a:lstStyle/>
          <a:p>
            <a:r>
              <a:rPr lang="ru-RU" sz="16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и развитию работы в технике мокрого валяния и технологии изготовления броши; закреплять и расширять знания и умения в области окружающего мира, декоративно-прикладного творчества.</a:t>
            </a:r>
          </a:p>
          <a:p>
            <a:r>
              <a:rPr lang="ru-RU" sz="16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самостоятельности и способности у обучающихся решать творческие задачи; развивать мелкую моторику рук, связную речь, познавательную активность, устойчивое внимание, воображение.</a:t>
            </a:r>
          </a:p>
          <a:p>
            <a:r>
              <a:rPr lang="ru-RU" sz="16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способствовать формированию и развитию нравственных, трудовых, эстетических, экологических качеств личности; развивать чувства ответственности, трудолюбия, культуру поведения, уважение, любовь к народным традициям, интерес к истории России.</a:t>
            </a:r>
          </a:p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28" y="297506"/>
            <a:ext cx="3419758" cy="45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468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73223"/>
            <a:ext cx="3932237" cy="1959429"/>
          </a:xfrm>
        </p:spPr>
        <p:txBody>
          <a:bodyPr>
            <a:normAutofit fontScale="90000"/>
          </a:bodyPr>
          <a:lstStyle/>
          <a:p>
            <a:r>
              <a:rPr lang="ru-RU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материалы и инструменты:</a:t>
            </a:r>
            <a:br>
              <a:rPr lang="ru-RU" b="1"/>
            </a:br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" b="572"/>
          <a:stretch>
            <a:fillRect/>
          </a:stretch>
        </p:blipFill>
        <p:spPr>
          <a:xfrm>
            <a:off x="4623535" y="373222"/>
            <a:ext cx="3524596" cy="27830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263366"/>
            <a:ext cx="3932237" cy="4155540"/>
          </a:xfrm>
        </p:spPr>
        <p:txBody>
          <a:bodyPr/>
          <a:lstStyle/>
          <a:p>
            <a:pPr marL="342900" lvl="0" indent="-342900">
              <a:spcAft>
                <a:spcPct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11200"/>
              </a:tabLst>
            </a:pP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Шерсть</a:t>
            </a:r>
            <a:r>
              <a:rPr lang="ru-RU" sz="2000" i="1" spc="-5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i="1" spc="-2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валяния(гребенная</a:t>
            </a:r>
            <a:r>
              <a:rPr lang="ru-RU" sz="2000" i="1" spc="-2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лента).</a:t>
            </a:r>
            <a:endParaRPr lang="ru-RU" sz="20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Bef>
                <a:spcPts val="10"/>
              </a:spcBef>
              <a:spcAft>
                <a:spcPct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11200"/>
              </a:tabLst>
            </a:pP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Любое</a:t>
            </a:r>
            <a:r>
              <a:rPr lang="ru-RU" sz="2000" i="1" spc="-2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жидкое</a:t>
            </a:r>
            <a:r>
              <a:rPr lang="ru-RU" sz="2000" i="1" spc="-2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мыло</a:t>
            </a:r>
            <a:r>
              <a:rPr lang="ru-RU" sz="2000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000" i="1" spc="-2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моющее</a:t>
            </a:r>
            <a:r>
              <a:rPr lang="ru-RU" sz="2000" i="1" spc="-3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средство.</a:t>
            </a:r>
            <a:endParaRPr lang="ru-RU" sz="20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ct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11200"/>
              </a:tabLst>
            </a:pPr>
            <a:r>
              <a:rPr lang="ru-RU" sz="2000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Небольшая</a:t>
            </a:r>
            <a:r>
              <a:rPr lang="ru-RU" sz="2000" i="1" spc="-2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емкость</a:t>
            </a:r>
            <a:r>
              <a:rPr lang="ru-RU" sz="2000" i="1" spc="-4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i="1" spc="-2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теплой</a:t>
            </a:r>
            <a:r>
              <a:rPr lang="ru-RU" sz="2000" i="1" spc="-1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водой.</a:t>
            </a:r>
            <a:endParaRPr lang="ru-RU" sz="20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ct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11200"/>
              </a:tabLst>
            </a:pP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Пупырчатая</a:t>
            </a:r>
            <a:r>
              <a:rPr lang="ru-RU" sz="2000" i="1" spc="-5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пленка</a:t>
            </a:r>
            <a:r>
              <a:rPr lang="ru-RU" sz="2000" i="1" spc="-4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(используется</a:t>
            </a:r>
            <a:r>
              <a:rPr lang="ru-RU" sz="2000" i="1" spc="-3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i="1" spc="-3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упаковки</a:t>
            </a:r>
            <a:r>
              <a:rPr lang="ru-RU" sz="2000" i="1" spc="-3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хрупких</a:t>
            </a:r>
            <a:r>
              <a:rPr lang="ru-RU" sz="2000" i="1" spc="-2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товаров).</a:t>
            </a:r>
            <a:endParaRPr lang="ru-RU" sz="20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ct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11200"/>
              </a:tabLst>
            </a:pP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Москитная</a:t>
            </a:r>
            <a:r>
              <a:rPr lang="ru-RU" sz="2000" i="1" spc="-2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сетка.</a:t>
            </a:r>
            <a:endParaRPr lang="ru-RU" sz="20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ct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11200"/>
              </a:tabLst>
            </a:pPr>
            <a:r>
              <a:rPr lang="ru-RU" sz="2000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Ножницы.</a:t>
            </a:r>
            <a:endParaRPr lang="ru-RU" sz="20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Bef>
                <a:spcPts val="10"/>
              </a:spcBef>
              <a:spcAft>
                <a:spcPct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11200"/>
              </a:tabLst>
            </a:pPr>
            <a:r>
              <a:rPr lang="ru-RU" sz="2000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Полотенце.</a:t>
            </a:r>
            <a:endParaRPr lang="ru-RU" sz="20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ct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11200"/>
              </a:tabLst>
            </a:pP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Распылитель</a:t>
            </a:r>
            <a:r>
              <a:rPr lang="ru-RU" sz="2000" i="1" spc="-2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i="1" spc="-2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воды.</a:t>
            </a:r>
            <a:endParaRPr lang="ru-RU" sz="20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69" y="3607909"/>
            <a:ext cx="3412391" cy="29509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772" y="373222"/>
            <a:ext cx="3337249" cy="28498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717" y="3607909"/>
            <a:ext cx="3437414" cy="2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8470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20" y="365124"/>
            <a:ext cx="3867123" cy="6128981"/>
          </a:xfrm>
        </p:spPr>
        <p:txBody>
          <a:bodyPr>
            <a:noAutofit/>
          </a:bodyPr>
          <a:lstStyle/>
          <a:p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Валяние самая древняя техника изготовления текстиля на Земле.</a:t>
            </a:r>
            <a:b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Я рада представить вам один из самых древних видов рукоделия – валяние из шерсти. Существует красивая легенда о первом валяном изделии: Когда Ной собирал зверей в свой ковчег, он пару овец закрыл тесном загоне, во время плавания овечья шерсть падала овцам под ноги. Они топтали ее своими копытами, шерсть уплотнялась, и в конце плавания Ной обнаружил в загоне войлочный ковер.</a:t>
            </a:r>
            <a:b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Сегодняшняя технология валяния не сильно изменилась, и мы попробуем сделать войлочное украшение своими руками.</a:t>
            </a:r>
            <a:b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0743" y="547643"/>
            <a:ext cx="7579942" cy="562932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6172200" y="6176963"/>
            <a:ext cx="564502" cy="125900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8031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26750"/>
            <a:ext cx="9404723" cy="1312752"/>
          </a:xfrm>
        </p:spPr>
        <p:txBody>
          <a:bodyPr>
            <a:normAutofit/>
          </a:bodyPr>
          <a:lstStyle/>
          <a:p>
            <a:pPr algn="ctr"/>
            <a:r>
              <a:rPr lang="ru-RU" sz="5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валяния</a:t>
            </a:r>
            <a:endParaRPr lang="ru-RU" sz="5400" i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2" y="1659010"/>
            <a:ext cx="5465326" cy="409899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81" y="2272421"/>
            <a:ext cx="5721789" cy="4291342"/>
          </a:xfrm>
        </p:spPr>
      </p:pic>
    </p:spTree>
    <p:extLst>
      <p:ext uri="{BB962C8B-B14F-4D97-AF65-F5344CB8AC3E}">
        <p14:creationId xmlns:p14="http://schemas.microsoft.com/office/powerpoint/2010/main" val="114931809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111" y="208230"/>
            <a:ext cx="8846723" cy="1330859"/>
          </a:xfrm>
        </p:spPr>
        <p:txBody>
          <a:bodyPr>
            <a:normAutofit/>
          </a:bodyPr>
          <a:lstStyle/>
          <a:p>
            <a:pPr algn="ctr"/>
            <a:r>
              <a:rPr lang="ru-RU" sz="6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валяния</a:t>
            </a:r>
            <a:endParaRPr lang="ru-RU" sz="6600" i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4951" y="1382005"/>
            <a:ext cx="5683175" cy="4351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6725" y="1964869"/>
            <a:ext cx="5097855" cy="45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6651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часть- изготовление Броши </a:t>
            </a:r>
            <a:endParaRPr lang="ru-RU" b="1" i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</a:t>
            </a:r>
            <a:r>
              <a:rPr 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и мы с вами попробуем изготовить, а точнее свалять </a:t>
            </a:r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брошку «Цветок». Такая брошь будет прекрасно смотреться на любом шерстяном свитере, пальто, шляпке, или даже сумочки. Девочки обязательно найдут е применение, ну а мальчишки с удовольствием подарят своим мама ,бабушкам, сестренкам!</a:t>
            </a:r>
            <a:endParaRPr lang="ru-RU" sz="4000" i="1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8116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995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28" y="457200"/>
            <a:ext cx="5346718" cy="58720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597159"/>
            <a:ext cx="4175832" cy="527182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4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начала, подберите гамму шерсти, продумайте</a:t>
            </a:r>
            <a:r>
              <a:rPr lang="ru-RU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</a:t>
            </a:r>
            <a:r>
              <a:rPr lang="ru-RU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форму цветка, </a:t>
            </a:r>
            <a:r>
              <a:rPr lang="ru-RU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эскиз.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3995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r="http://schemas.openxmlformats.org/officeDocument/2006/relationships"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49</Paragraphs>
  <Slides>26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3">
      <vt:lpstr>Arial</vt:lpstr>
      <vt:lpstr>Century Gothic</vt:lpstr>
      <vt:lpstr>Wingdings 3</vt:lpstr>
      <vt:lpstr>Calibri Light</vt:lpstr>
      <vt:lpstr>Calibri</vt:lpstr>
      <vt:lpstr>Times New Roman</vt:lpstr>
      <vt:lpstr>Ион</vt:lpstr>
      <vt:lpstr>Открытый урок по технологии«Художественное творчество»тема : «Изготовление броши «Цветок» в технике «Мокрое валяние»»МАОУ СШ №156Учитель высшей категорииДолбилина Ольга Александровна</vt:lpstr>
      <vt:lpstr>Цель:</vt:lpstr>
      <vt:lpstr>Задачи:</vt:lpstr>
      <vt:lpstr>Оборудование, материалы и инструменты:</vt:lpstr>
      <vt:lpstr>Валяние самая древняя техника изготовления текстиля на Земле. Я рада представить вам один из самых древних видов рукоделия – валяние из шерсти. Существует красивая легенда о первом валяном изделии: Когда Ной собирал зверей в свой ковчег, он пару овец закрыл тесном загоне, во время плавания овечья шерсть падала овцам под ноги. Они топтали ее своими копытами, шерсть уплотнялась, и в конце плавания Ной обнаружил в загоне войлочный ковер.Сегодняшняя технология валяния не сильно изменилась, и мы попробуем сделать войлочное украшение своими руками.</vt:lpstr>
      <vt:lpstr>Виды валяния</vt:lpstr>
      <vt:lpstr>Виды валяния</vt:lpstr>
      <vt:lpstr>Практическая часть- изготовление Броши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Техника безопасности</vt:lpstr>
      <vt:lpstr>Результат урока 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2024-01-30T01:09:36.934</cp:lastPrinted>
  <dcterms:created xsi:type="dcterms:W3CDTF">2024-01-30T01:09:36Z</dcterms:created>
  <dcterms:modified xsi:type="dcterms:W3CDTF">2024-01-30T08:09:38Z</dcterms:modified>
</cp:coreProperties>
</file>