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3300"/>
    <a:srgbClr val="D46A12"/>
    <a:srgbClr val="FF0000"/>
    <a:srgbClr val="0066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8FCC8-2AD0-4663-B20C-BCB7A1609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945AF2-A512-4C18-A5EC-F6F71333C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DAC04-F5D3-4838-8549-E76EA086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3559F-FD56-4B3F-B507-5BB67F2E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66EAA-4994-43CF-9C30-4C8C4373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5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951D4-F10D-4EF5-B0E9-69747528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C07859-CBDC-4FC6-A990-1CD99EB3E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31136-5E65-4D3D-98AE-A180FF8C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873BB-24CA-408C-94CE-56525912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657FC-C5BA-4848-A718-4A9AE6C9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C3D956-C8F6-4509-AF85-F853AC4E1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B97400-B4EB-4F5D-AAB3-26C529863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FB280-95A9-402A-896D-B3093AE0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2216A-85E3-4872-A58B-879CDFBB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00CBA-9302-491F-A6AC-BB019F0E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0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A51EF-599B-43C0-A359-A02A49CB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8B80B-09A9-4F36-A887-CBAB559E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688A1-9EB5-4526-9B62-B32F518A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E97D6-9CDF-4659-809D-61B2C85D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88D10-AD5D-4A26-AF6B-66D4279D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8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95351-3906-41F4-B91A-B6217BF2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EE683-479D-4BE9-B118-278A78EE5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EA136-A2A5-42CB-BB4D-DA5BDE1F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64C9F-7900-4D12-9469-B80D6F35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E34E9-7382-4FAD-B663-66C0775D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D0306-45A9-4744-AAF2-CDD759BF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68D19-546E-4C8E-958B-73EFB331A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2647CD-BA99-4F94-9DB9-6EF4635E1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03C3BB-A18C-4CED-B3D0-0F2A2A51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269EC9-A420-45C2-9B39-20DC9FE2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C836FB-A511-4D26-BC86-75FC615E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A95FE-7D3F-44CC-91D3-39D6C08E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199DB8-E33C-4A75-8E68-CFF0B9881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320770-479F-4D8E-8738-02576E04E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415A7-AA66-4CA5-842F-A1EC37E26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C94821-9893-4F15-9DC6-723E7F753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509C26-DF86-4F25-A41E-9CEDDACB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1A454A-6E48-4CFC-9882-3F9B8FE5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FDBFED-EE8F-4CF9-8F96-2C77F2A0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2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1DAA7-A03A-4A83-8FFC-7EEF35B2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A1235D-2AC6-4E54-937D-E3607FE6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A0A006-56C9-47C4-9812-19840974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C7EF70-337C-44CC-BC01-2DE64AF9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51EE5F-834F-4BA3-AC9B-737CF786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7CE0C6-EA92-4945-A7FF-1F1D5564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D998BC-A632-42D2-8F68-76C69FC2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1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28CB9-341F-48CC-B748-3EA73DBF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27094-F077-4483-AE56-40A0F314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D2B09B-7867-4BA8-AE8A-51D2CFB4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D0A2A-1E3B-4EC7-B546-868FCC9F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6579A8-6B17-4BFD-82B6-5BF65F21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ACCA22-75F7-43FA-94E7-0D7CFFA6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8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C9E0D-86C9-4409-A10C-D8D5ED1E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88FE54-2197-4F93-BA40-0DEC7E852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E95DB9-4F6F-4BDA-9C2B-097D5BEFB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84AA3B-7E54-4FAD-BFDF-85D86A6F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AA5523-98A3-4A94-89B9-F26DE58F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14FB2-CD0D-495B-9AE3-6809C50F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7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3873A-97A6-43D0-B0F2-366D9EAA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EC9E3E-77C2-4732-AAB0-1E02B638E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4E121-95D8-4713-9C8B-9F96C7CDB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E691-61CB-4D39-B21B-57E36AAE88F8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BEACA-4BDC-4E0D-8567-C40279CE4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1A9BE-8294-443D-AEC0-9A5D52B3F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D5FC-F287-45EE-9D1E-D29146BB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9E3D4-8D0B-4CC3-9F7B-A52AE114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033" y="151349"/>
            <a:ext cx="10000224" cy="12093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Arial Narrow" pitchFamily="34" charset="0"/>
              </a:rPr>
              <a:t>Муниципальное автономное общеобразовательное учреждение 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«Средняя школа №156 имени Героя Советского Союза Ерофеева Г.П.»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8F149-BAF1-476C-8A52-38121540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38" y="2035175"/>
            <a:ext cx="10515600" cy="3089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5A33"/>
                </a:solidFill>
                <a:latin typeface="Arial Black" pitchFamily="34" charset="0"/>
              </a:rPr>
              <a:t>МЕТОДИЧЕСКИЙ ДЕНЬ ОТКРЫТЫХ УРОКОВ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latin typeface="Arial Black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Black" pitchFamily="34" charset="0"/>
              </a:rPr>
              <a:t>«ДОСТИЖЕНИЕ МЕТАПРЕДМЕТНЫХ РЕЗУЛЬТАТОВ В ПРОЦЕССЕ ОБУЧЕНИЯ МАТЕМАТИКИ: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Black" pitchFamily="34" charset="0"/>
              </a:rPr>
              <a:t>СТРАТЕГИИ, ПОДХОДЫ И ПРАКТИЧЕСКИЕ ПРИМЕРЫ»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F2F14D-7E63-4DD6-82CE-48D47920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419" y="5336261"/>
            <a:ext cx="1366838" cy="1366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FD2017-9500-49E6-B607-3B177AB73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4" y="277374"/>
            <a:ext cx="1571822" cy="125850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05025" y="1390650"/>
            <a:ext cx="1008697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791200"/>
            <a:ext cx="1008697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12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41E60-A2ED-44DE-824B-F3FC71B9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6" y="2181226"/>
            <a:ext cx="8210550" cy="347662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3300"/>
                </a:solidFill>
                <a:latin typeface="+mn-lt"/>
              </a:rPr>
              <a:t>«Частой причиной учебной неуспешности обучающихся является слабая сформированность метапредметных умений и/или существенные пробелы в базовой предметной подготовке»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C39371-2180-421B-8642-26FAFCF0E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0701" y="6134099"/>
            <a:ext cx="1855549" cy="504825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Comic Sans MS" pitchFamily="66" charset="0"/>
              </a:rPr>
              <a:t>И.В. Ященко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BF21D2-6BC3-437F-9E4F-671FDF2B0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86937" y="238124"/>
            <a:ext cx="8595488" cy="1476376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Comic Sans MS" pitchFamily="66" charset="0"/>
              </a:rPr>
              <a:t>МЕТОДИЧЕСКИЕ РЕКОМЕНДАЦИИ</a:t>
            </a:r>
          </a:p>
          <a:p>
            <a:pPr algn="ctr"/>
            <a:r>
              <a:rPr lang="ru-RU" sz="1800" dirty="0">
                <a:latin typeface="Comic Sans MS" pitchFamily="66" charset="0"/>
              </a:rPr>
              <a:t>для учителей</a:t>
            </a:r>
          </a:p>
          <a:p>
            <a:pPr algn="ctr"/>
            <a:r>
              <a:rPr lang="ru-RU" sz="1800" dirty="0">
                <a:latin typeface="Comic Sans MS" pitchFamily="66" charset="0"/>
              </a:rPr>
              <a:t>по преподаванию учебных предметов в образовательных организациях с высокой долей обучающихся с рисками учебной неуспешности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5025259-8637-40EF-9426-5CCA522E89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5772" y="382638"/>
            <a:ext cx="2863678" cy="1049092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0" y="1714499"/>
            <a:ext cx="2943490" cy="44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16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B98E-3707-4D13-870B-D3E0F1A1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7940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5A33"/>
                </a:solidFill>
                <a:latin typeface="Arial Black" pitchFamily="34" charset="0"/>
              </a:rPr>
              <a:t>Понимание метапредметных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4215D-F35D-4C4F-9FD8-D94C1063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925710"/>
            <a:ext cx="4629150" cy="440841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>
                <a:latin typeface="Comic Sans MS" pitchFamily="66" charset="0"/>
              </a:rPr>
              <a:t>Метапредметные результаты </a:t>
            </a:r>
            <a:r>
              <a:rPr lang="ru-RU" dirty="0">
                <a:latin typeface="Comic Sans MS" pitchFamily="66" charset="0"/>
              </a:rPr>
              <a:t>— это те навыки и умения, которые выходят за рамки конкретного предмета и способствуют формированию универсальных учебных действий.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36879" y="4977110"/>
            <a:ext cx="2300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Умение строить продуктивное взаимодействие.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01137" y="1823561"/>
            <a:ext cx="2829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Уметь выбирать, анализировать, систематизировать, интерпретировать информацию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01137" y="1883330"/>
            <a:ext cx="2771775" cy="1357789"/>
          </a:xfrm>
          <a:prstGeom prst="roundRec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52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Познавательные </a:t>
            </a:r>
          </a:p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УУД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01137" y="4819650"/>
            <a:ext cx="2771775" cy="1238250"/>
          </a:xfrm>
          <a:prstGeom prst="roundRec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Коммуникативные </a:t>
            </a:r>
          </a:p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УУД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53135" y="3746061"/>
            <a:ext cx="299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Соотносить результат своей деятельности с целью.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1711" y="3467100"/>
            <a:ext cx="2747963" cy="1238250"/>
          </a:xfrm>
          <a:prstGeom prst="roundRec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Регулятивные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УУД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79" y="2458875"/>
            <a:ext cx="654846" cy="65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89" y="3819525"/>
            <a:ext cx="764736" cy="76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79" y="5305425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4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3594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0859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Выноска со стрелкой вниз 30"/>
          <p:cNvSpPr/>
          <p:nvPr/>
        </p:nvSpPr>
        <p:spPr>
          <a:xfrm>
            <a:off x="1362081" y="1107918"/>
            <a:ext cx="3171822" cy="1349061"/>
          </a:xfrm>
          <a:prstGeom prst="downArrowCallou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Практико-ориентированные задания</a:t>
            </a: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1362073" y="1117443"/>
            <a:ext cx="3171824" cy="1368582"/>
          </a:xfrm>
          <a:prstGeom prst="downArrowCallou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Использование ИКТ</a:t>
            </a: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1362078" y="1107918"/>
            <a:ext cx="3171825" cy="1387632"/>
          </a:xfrm>
          <a:prstGeom prst="downArrowCallou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Интеграция предметов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1D6D2-689C-416C-881B-9E8146C7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7969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5A33"/>
                </a:solidFill>
                <a:latin typeface="Arial Black" pitchFamily="34" charset="0"/>
              </a:rPr>
              <a:t>Стратегии и подходы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D542A3-AACE-47A1-8F08-CF19F6AEC6CE}"/>
              </a:ext>
            </a:extLst>
          </p:cNvPr>
          <p:cNvSpPr txBox="1"/>
          <p:nvPr/>
        </p:nvSpPr>
        <p:spPr>
          <a:xfrm>
            <a:off x="6029325" y="921267"/>
            <a:ext cx="599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latin typeface="Comic Sans MS" pitchFamily="66" charset="0"/>
              </a:rPr>
              <a:t>Скажи мне, и я забуду, </a:t>
            </a:r>
          </a:p>
          <a:p>
            <a:pPr algn="r"/>
            <a:r>
              <a:rPr lang="ru-RU" b="1" i="1" dirty="0">
                <a:latin typeface="Comic Sans MS" pitchFamily="66" charset="0"/>
              </a:rPr>
              <a:t>покажи мне, и я запомню, </a:t>
            </a:r>
          </a:p>
          <a:p>
            <a:pPr algn="r"/>
            <a:r>
              <a:rPr lang="ru-RU" b="1" i="1" dirty="0">
                <a:latin typeface="Comic Sans MS" pitchFamily="66" charset="0"/>
              </a:rPr>
              <a:t>дай мне действовать самому, и я научусь. 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362075" y="1107918"/>
            <a:ext cx="3171825" cy="1387632"/>
          </a:xfrm>
          <a:prstGeom prst="downArrowCallou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Проектная деятельность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5614541" y="2303961"/>
            <a:ext cx="6004467" cy="3684039"/>
            <a:chOff x="5614541" y="2071452"/>
            <a:chExt cx="6004467" cy="3684039"/>
          </a:xfrm>
        </p:grpSpPr>
        <p:sp>
          <p:nvSpPr>
            <p:cNvPr id="32" name="Полилиния: фигура 10">
              <a:extLst>
                <a:ext uri="{FF2B5EF4-FFF2-40B4-BE49-F238E27FC236}">
                  <a16:creationId xmlns:a16="http://schemas.microsoft.com/office/drawing/2014/main" id="{5492B190-2966-4195-BDE7-A74584F368C8}"/>
                </a:ext>
              </a:extLst>
            </p:cNvPr>
            <p:cNvSpPr/>
            <p:nvPr/>
          </p:nvSpPr>
          <p:spPr>
            <a:xfrm>
              <a:off x="5810892" y="3250036"/>
              <a:ext cx="1662112" cy="972145"/>
            </a:xfrm>
            <a:custGeom>
              <a:avLst/>
              <a:gdLst>
                <a:gd name="connsiteX0" fmla="*/ 0 w 1458217"/>
                <a:gd name="connsiteY0" fmla="*/ 97215 h 972145"/>
                <a:gd name="connsiteX1" fmla="*/ 97215 w 1458217"/>
                <a:gd name="connsiteY1" fmla="*/ 0 h 972145"/>
                <a:gd name="connsiteX2" fmla="*/ 1361003 w 1458217"/>
                <a:gd name="connsiteY2" fmla="*/ 0 h 972145"/>
                <a:gd name="connsiteX3" fmla="*/ 1458218 w 1458217"/>
                <a:gd name="connsiteY3" fmla="*/ 97215 h 972145"/>
                <a:gd name="connsiteX4" fmla="*/ 1458217 w 1458217"/>
                <a:gd name="connsiteY4" fmla="*/ 874931 h 972145"/>
                <a:gd name="connsiteX5" fmla="*/ 1361002 w 1458217"/>
                <a:gd name="connsiteY5" fmla="*/ 972146 h 972145"/>
                <a:gd name="connsiteX6" fmla="*/ 97215 w 1458217"/>
                <a:gd name="connsiteY6" fmla="*/ 972145 h 972145"/>
                <a:gd name="connsiteX7" fmla="*/ 0 w 1458217"/>
                <a:gd name="connsiteY7" fmla="*/ 874930 h 972145"/>
                <a:gd name="connsiteX8" fmla="*/ 0 w 1458217"/>
                <a:gd name="connsiteY8" fmla="*/ 97215 h 9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7" h="972145">
                  <a:moveTo>
                    <a:pt x="0" y="97215"/>
                  </a:moveTo>
                  <a:cubicBezTo>
                    <a:pt x="0" y="43525"/>
                    <a:pt x="43525" y="0"/>
                    <a:pt x="97215" y="0"/>
                  </a:cubicBezTo>
                  <a:lnTo>
                    <a:pt x="1361003" y="0"/>
                  </a:lnTo>
                  <a:cubicBezTo>
                    <a:pt x="1414693" y="0"/>
                    <a:pt x="1458218" y="43525"/>
                    <a:pt x="1458218" y="97215"/>
                  </a:cubicBezTo>
                  <a:cubicBezTo>
                    <a:pt x="1458218" y="356454"/>
                    <a:pt x="1458217" y="615692"/>
                    <a:pt x="1458217" y="874931"/>
                  </a:cubicBezTo>
                  <a:cubicBezTo>
                    <a:pt x="1458217" y="928621"/>
                    <a:pt x="1414692" y="972146"/>
                    <a:pt x="1361002" y="972146"/>
                  </a:cubicBezTo>
                  <a:lnTo>
                    <a:pt x="97215" y="972145"/>
                  </a:lnTo>
                  <a:cubicBezTo>
                    <a:pt x="43525" y="972145"/>
                    <a:pt x="0" y="928620"/>
                    <a:pt x="0" y="874930"/>
                  </a:cubicBezTo>
                  <a:lnTo>
                    <a:pt x="0" y="972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053" tIns="97053" rIns="97053" bIns="9705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latin typeface="Comic Sans MS" pitchFamily="66" charset="0"/>
                </a:rPr>
                <a:t>П</a:t>
              </a:r>
              <a:r>
                <a:rPr lang="ru-RU" sz="1800" kern="1200" dirty="0">
                  <a:latin typeface="Comic Sans MS" pitchFamily="66" charset="0"/>
                </a:rPr>
                <a:t>отребность</a:t>
              </a:r>
            </a:p>
          </p:txBody>
        </p:sp>
        <p:sp>
          <p:nvSpPr>
            <p:cNvPr id="33" name="Полилиния: фигура 16">
              <a:extLst>
                <a:ext uri="{FF2B5EF4-FFF2-40B4-BE49-F238E27FC236}">
                  <a16:creationId xmlns:a16="http://schemas.microsoft.com/office/drawing/2014/main" id="{97F5B64B-1F93-4A09-877F-418A00D0B3CC}"/>
                </a:ext>
              </a:extLst>
            </p:cNvPr>
            <p:cNvSpPr/>
            <p:nvPr/>
          </p:nvSpPr>
          <p:spPr>
            <a:xfrm>
              <a:off x="7878361" y="3250037"/>
              <a:ext cx="1638993" cy="972145"/>
            </a:xfrm>
            <a:custGeom>
              <a:avLst/>
              <a:gdLst>
                <a:gd name="connsiteX0" fmla="*/ 0 w 1458217"/>
                <a:gd name="connsiteY0" fmla="*/ 97215 h 972145"/>
                <a:gd name="connsiteX1" fmla="*/ 97215 w 1458217"/>
                <a:gd name="connsiteY1" fmla="*/ 0 h 972145"/>
                <a:gd name="connsiteX2" fmla="*/ 1361003 w 1458217"/>
                <a:gd name="connsiteY2" fmla="*/ 0 h 972145"/>
                <a:gd name="connsiteX3" fmla="*/ 1458218 w 1458217"/>
                <a:gd name="connsiteY3" fmla="*/ 97215 h 972145"/>
                <a:gd name="connsiteX4" fmla="*/ 1458217 w 1458217"/>
                <a:gd name="connsiteY4" fmla="*/ 874931 h 972145"/>
                <a:gd name="connsiteX5" fmla="*/ 1361002 w 1458217"/>
                <a:gd name="connsiteY5" fmla="*/ 972146 h 972145"/>
                <a:gd name="connsiteX6" fmla="*/ 97215 w 1458217"/>
                <a:gd name="connsiteY6" fmla="*/ 972145 h 972145"/>
                <a:gd name="connsiteX7" fmla="*/ 0 w 1458217"/>
                <a:gd name="connsiteY7" fmla="*/ 874930 h 972145"/>
                <a:gd name="connsiteX8" fmla="*/ 0 w 1458217"/>
                <a:gd name="connsiteY8" fmla="*/ 97215 h 9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7" h="972145">
                  <a:moveTo>
                    <a:pt x="0" y="97215"/>
                  </a:moveTo>
                  <a:cubicBezTo>
                    <a:pt x="0" y="43525"/>
                    <a:pt x="43525" y="0"/>
                    <a:pt x="97215" y="0"/>
                  </a:cubicBezTo>
                  <a:lnTo>
                    <a:pt x="1361003" y="0"/>
                  </a:lnTo>
                  <a:cubicBezTo>
                    <a:pt x="1414693" y="0"/>
                    <a:pt x="1458218" y="43525"/>
                    <a:pt x="1458218" y="97215"/>
                  </a:cubicBezTo>
                  <a:cubicBezTo>
                    <a:pt x="1458218" y="356454"/>
                    <a:pt x="1458217" y="615692"/>
                    <a:pt x="1458217" y="874931"/>
                  </a:cubicBezTo>
                  <a:cubicBezTo>
                    <a:pt x="1458217" y="928621"/>
                    <a:pt x="1414692" y="972146"/>
                    <a:pt x="1361002" y="972146"/>
                  </a:cubicBezTo>
                  <a:lnTo>
                    <a:pt x="97215" y="972145"/>
                  </a:lnTo>
                  <a:cubicBezTo>
                    <a:pt x="43525" y="972145"/>
                    <a:pt x="0" y="928620"/>
                    <a:pt x="0" y="874930"/>
                  </a:cubicBezTo>
                  <a:lnTo>
                    <a:pt x="0" y="972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053" tIns="97053" rIns="97053" bIns="9705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latin typeface="Comic Sans MS" pitchFamily="66" charset="0"/>
                </a:rPr>
                <a:t>М</a:t>
              </a:r>
              <a:r>
                <a:rPr lang="ru-RU" sz="1800" kern="1200" dirty="0">
                  <a:latin typeface="Comic Sans MS" pitchFamily="66" charset="0"/>
                </a:rPr>
                <a:t>отив</a:t>
              </a:r>
            </a:p>
          </p:txBody>
        </p:sp>
        <p:sp>
          <p:nvSpPr>
            <p:cNvPr id="34" name="Полилиния: фигура 20">
              <a:extLst>
                <a:ext uri="{FF2B5EF4-FFF2-40B4-BE49-F238E27FC236}">
                  <a16:creationId xmlns:a16="http://schemas.microsoft.com/office/drawing/2014/main" id="{350AA938-CF6F-4616-B8F8-7782611077CC}"/>
                </a:ext>
              </a:extLst>
            </p:cNvPr>
            <p:cNvSpPr/>
            <p:nvPr/>
          </p:nvSpPr>
          <p:spPr>
            <a:xfrm>
              <a:off x="9980015" y="3250037"/>
              <a:ext cx="1638993" cy="972145"/>
            </a:xfrm>
            <a:custGeom>
              <a:avLst/>
              <a:gdLst>
                <a:gd name="connsiteX0" fmla="*/ 0 w 1458217"/>
                <a:gd name="connsiteY0" fmla="*/ 97215 h 972145"/>
                <a:gd name="connsiteX1" fmla="*/ 97215 w 1458217"/>
                <a:gd name="connsiteY1" fmla="*/ 0 h 972145"/>
                <a:gd name="connsiteX2" fmla="*/ 1361003 w 1458217"/>
                <a:gd name="connsiteY2" fmla="*/ 0 h 972145"/>
                <a:gd name="connsiteX3" fmla="*/ 1458218 w 1458217"/>
                <a:gd name="connsiteY3" fmla="*/ 97215 h 972145"/>
                <a:gd name="connsiteX4" fmla="*/ 1458217 w 1458217"/>
                <a:gd name="connsiteY4" fmla="*/ 874931 h 972145"/>
                <a:gd name="connsiteX5" fmla="*/ 1361002 w 1458217"/>
                <a:gd name="connsiteY5" fmla="*/ 972146 h 972145"/>
                <a:gd name="connsiteX6" fmla="*/ 97215 w 1458217"/>
                <a:gd name="connsiteY6" fmla="*/ 972145 h 972145"/>
                <a:gd name="connsiteX7" fmla="*/ 0 w 1458217"/>
                <a:gd name="connsiteY7" fmla="*/ 874930 h 972145"/>
                <a:gd name="connsiteX8" fmla="*/ 0 w 1458217"/>
                <a:gd name="connsiteY8" fmla="*/ 97215 h 9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7" h="972145">
                  <a:moveTo>
                    <a:pt x="0" y="97215"/>
                  </a:moveTo>
                  <a:cubicBezTo>
                    <a:pt x="0" y="43525"/>
                    <a:pt x="43525" y="0"/>
                    <a:pt x="97215" y="0"/>
                  </a:cubicBezTo>
                  <a:lnTo>
                    <a:pt x="1361003" y="0"/>
                  </a:lnTo>
                  <a:cubicBezTo>
                    <a:pt x="1414693" y="0"/>
                    <a:pt x="1458218" y="43525"/>
                    <a:pt x="1458218" y="97215"/>
                  </a:cubicBezTo>
                  <a:cubicBezTo>
                    <a:pt x="1458218" y="356454"/>
                    <a:pt x="1458217" y="615692"/>
                    <a:pt x="1458217" y="874931"/>
                  </a:cubicBezTo>
                  <a:cubicBezTo>
                    <a:pt x="1458217" y="928621"/>
                    <a:pt x="1414692" y="972146"/>
                    <a:pt x="1361002" y="972146"/>
                  </a:cubicBezTo>
                  <a:lnTo>
                    <a:pt x="97215" y="972145"/>
                  </a:lnTo>
                  <a:cubicBezTo>
                    <a:pt x="43525" y="972145"/>
                    <a:pt x="0" y="928620"/>
                    <a:pt x="0" y="874930"/>
                  </a:cubicBezTo>
                  <a:lnTo>
                    <a:pt x="0" y="972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053" tIns="97053" rIns="97053" bIns="9705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latin typeface="Comic Sans MS" pitchFamily="66" charset="0"/>
                </a:rPr>
                <a:t>Ц</a:t>
              </a:r>
              <a:r>
                <a:rPr lang="ru-RU" sz="1800" kern="1200" dirty="0">
                  <a:latin typeface="Comic Sans MS" pitchFamily="66" charset="0"/>
                </a:rPr>
                <a:t>ель</a:t>
              </a:r>
            </a:p>
          </p:txBody>
        </p:sp>
        <p:sp>
          <p:nvSpPr>
            <p:cNvPr id="36" name="Полилиния: фигура 12">
              <a:extLst>
                <a:ext uri="{FF2B5EF4-FFF2-40B4-BE49-F238E27FC236}">
                  <a16:creationId xmlns:a16="http://schemas.microsoft.com/office/drawing/2014/main" id="{16759A1E-606A-4D98-A348-42FF7FFBF56F}"/>
                </a:ext>
              </a:extLst>
            </p:cNvPr>
            <p:cNvSpPr/>
            <p:nvPr/>
          </p:nvSpPr>
          <p:spPr>
            <a:xfrm>
              <a:off x="5614541" y="4783346"/>
              <a:ext cx="1458217" cy="972145"/>
            </a:xfrm>
            <a:custGeom>
              <a:avLst/>
              <a:gdLst>
                <a:gd name="connsiteX0" fmla="*/ 0 w 1458217"/>
                <a:gd name="connsiteY0" fmla="*/ 97215 h 972145"/>
                <a:gd name="connsiteX1" fmla="*/ 97215 w 1458217"/>
                <a:gd name="connsiteY1" fmla="*/ 0 h 972145"/>
                <a:gd name="connsiteX2" fmla="*/ 1361003 w 1458217"/>
                <a:gd name="connsiteY2" fmla="*/ 0 h 972145"/>
                <a:gd name="connsiteX3" fmla="*/ 1458218 w 1458217"/>
                <a:gd name="connsiteY3" fmla="*/ 97215 h 972145"/>
                <a:gd name="connsiteX4" fmla="*/ 1458217 w 1458217"/>
                <a:gd name="connsiteY4" fmla="*/ 874931 h 972145"/>
                <a:gd name="connsiteX5" fmla="*/ 1361002 w 1458217"/>
                <a:gd name="connsiteY5" fmla="*/ 972146 h 972145"/>
                <a:gd name="connsiteX6" fmla="*/ 97215 w 1458217"/>
                <a:gd name="connsiteY6" fmla="*/ 972145 h 972145"/>
                <a:gd name="connsiteX7" fmla="*/ 0 w 1458217"/>
                <a:gd name="connsiteY7" fmla="*/ 874930 h 972145"/>
                <a:gd name="connsiteX8" fmla="*/ 0 w 1458217"/>
                <a:gd name="connsiteY8" fmla="*/ 97215 h 9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7" h="972145">
                  <a:moveTo>
                    <a:pt x="0" y="97215"/>
                  </a:moveTo>
                  <a:cubicBezTo>
                    <a:pt x="0" y="43525"/>
                    <a:pt x="43525" y="0"/>
                    <a:pt x="97215" y="0"/>
                  </a:cubicBezTo>
                  <a:lnTo>
                    <a:pt x="1361003" y="0"/>
                  </a:lnTo>
                  <a:cubicBezTo>
                    <a:pt x="1414693" y="0"/>
                    <a:pt x="1458218" y="43525"/>
                    <a:pt x="1458218" y="97215"/>
                  </a:cubicBezTo>
                  <a:cubicBezTo>
                    <a:pt x="1458218" y="356454"/>
                    <a:pt x="1458217" y="615692"/>
                    <a:pt x="1458217" y="874931"/>
                  </a:cubicBezTo>
                  <a:cubicBezTo>
                    <a:pt x="1458217" y="928621"/>
                    <a:pt x="1414692" y="972146"/>
                    <a:pt x="1361002" y="972146"/>
                  </a:cubicBezTo>
                  <a:lnTo>
                    <a:pt x="97215" y="972145"/>
                  </a:lnTo>
                  <a:cubicBezTo>
                    <a:pt x="43525" y="972145"/>
                    <a:pt x="0" y="928620"/>
                    <a:pt x="0" y="874930"/>
                  </a:cubicBezTo>
                  <a:lnTo>
                    <a:pt x="0" y="972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053" tIns="97053" rIns="97053" bIns="9705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latin typeface="Comic Sans MS" pitchFamily="66" charset="0"/>
                </a:rPr>
                <a:t>С</a:t>
              </a:r>
              <a:r>
                <a:rPr lang="ru-RU" sz="1800" kern="1200" dirty="0">
                  <a:latin typeface="Comic Sans MS" pitchFamily="66" charset="0"/>
                </a:rPr>
                <a:t>редства</a:t>
              </a:r>
            </a:p>
          </p:txBody>
        </p:sp>
        <p:sp>
          <p:nvSpPr>
            <p:cNvPr id="37" name="Полилиния: фигура 14">
              <a:extLst>
                <a:ext uri="{FF2B5EF4-FFF2-40B4-BE49-F238E27FC236}">
                  <a16:creationId xmlns:a16="http://schemas.microsoft.com/office/drawing/2014/main" id="{A38953F3-D841-41D1-8304-97A0B41C9EBB}"/>
                </a:ext>
              </a:extLst>
            </p:cNvPr>
            <p:cNvSpPr/>
            <p:nvPr/>
          </p:nvSpPr>
          <p:spPr>
            <a:xfrm>
              <a:off x="7781478" y="4778222"/>
              <a:ext cx="1458217" cy="972145"/>
            </a:xfrm>
            <a:custGeom>
              <a:avLst/>
              <a:gdLst>
                <a:gd name="connsiteX0" fmla="*/ 0 w 1458217"/>
                <a:gd name="connsiteY0" fmla="*/ 97215 h 972145"/>
                <a:gd name="connsiteX1" fmla="*/ 97215 w 1458217"/>
                <a:gd name="connsiteY1" fmla="*/ 0 h 972145"/>
                <a:gd name="connsiteX2" fmla="*/ 1361003 w 1458217"/>
                <a:gd name="connsiteY2" fmla="*/ 0 h 972145"/>
                <a:gd name="connsiteX3" fmla="*/ 1458218 w 1458217"/>
                <a:gd name="connsiteY3" fmla="*/ 97215 h 972145"/>
                <a:gd name="connsiteX4" fmla="*/ 1458217 w 1458217"/>
                <a:gd name="connsiteY4" fmla="*/ 874931 h 972145"/>
                <a:gd name="connsiteX5" fmla="*/ 1361002 w 1458217"/>
                <a:gd name="connsiteY5" fmla="*/ 972146 h 972145"/>
                <a:gd name="connsiteX6" fmla="*/ 97215 w 1458217"/>
                <a:gd name="connsiteY6" fmla="*/ 972145 h 972145"/>
                <a:gd name="connsiteX7" fmla="*/ 0 w 1458217"/>
                <a:gd name="connsiteY7" fmla="*/ 874930 h 972145"/>
                <a:gd name="connsiteX8" fmla="*/ 0 w 1458217"/>
                <a:gd name="connsiteY8" fmla="*/ 97215 h 9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7" h="972145">
                  <a:moveTo>
                    <a:pt x="0" y="97215"/>
                  </a:moveTo>
                  <a:cubicBezTo>
                    <a:pt x="0" y="43525"/>
                    <a:pt x="43525" y="0"/>
                    <a:pt x="97215" y="0"/>
                  </a:cubicBezTo>
                  <a:lnTo>
                    <a:pt x="1361003" y="0"/>
                  </a:lnTo>
                  <a:cubicBezTo>
                    <a:pt x="1414693" y="0"/>
                    <a:pt x="1458218" y="43525"/>
                    <a:pt x="1458218" y="97215"/>
                  </a:cubicBezTo>
                  <a:cubicBezTo>
                    <a:pt x="1458218" y="356454"/>
                    <a:pt x="1458217" y="615692"/>
                    <a:pt x="1458217" y="874931"/>
                  </a:cubicBezTo>
                  <a:cubicBezTo>
                    <a:pt x="1458217" y="928621"/>
                    <a:pt x="1414692" y="972146"/>
                    <a:pt x="1361002" y="972146"/>
                  </a:cubicBezTo>
                  <a:lnTo>
                    <a:pt x="97215" y="972145"/>
                  </a:lnTo>
                  <a:cubicBezTo>
                    <a:pt x="43525" y="972145"/>
                    <a:pt x="0" y="928620"/>
                    <a:pt x="0" y="874930"/>
                  </a:cubicBezTo>
                  <a:lnTo>
                    <a:pt x="0" y="972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053" tIns="97053" rIns="97053" bIns="9705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latin typeface="Comic Sans MS" pitchFamily="66" charset="0"/>
                </a:rPr>
                <a:t>Д</a:t>
              </a:r>
              <a:r>
                <a:rPr lang="ru-RU" sz="1800" kern="1200" dirty="0">
                  <a:latin typeface="Comic Sans MS" pitchFamily="66" charset="0"/>
                </a:rPr>
                <a:t>ействия</a:t>
              </a:r>
            </a:p>
          </p:txBody>
        </p:sp>
        <p:sp>
          <p:nvSpPr>
            <p:cNvPr id="38" name="Полилиния: фигура 18">
              <a:extLst>
                <a:ext uri="{FF2B5EF4-FFF2-40B4-BE49-F238E27FC236}">
                  <a16:creationId xmlns:a16="http://schemas.microsoft.com/office/drawing/2014/main" id="{C1D952DC-071E-43B4-B76B-F52E95004F93}"/>
                </a:ext>
              </a:extLst>
            </p:cNvPr>
            <p:cNvSpPr/>
            <p:nvPr/>
          </p:nvSpPr>
          <p:spPr>
            <a:xfrm>
              <a:off x="9829354" y="4778223"/>
              <a:ext cx="1458217" cy="972145"/>
            </a:xfrm>
            <a:custGeom>
              <a:avLst/>
              <a:gdLst>
                <a:gd name="connsiteX0" fmla="*/ 0 w 1458217"/>
                <a:gd name="connsiteY0" fmla="*/ 97215 h 972145"/>
                <a:gd name="connsiteX1" fmla="*/ 97215 w 1458217"/>
                <a:gd name="connsiteY1" fmla="*/ 0 h 972145"/>
                <a:gd name="connsiteX2" fmla="*/ 1361003 w 1458217"/>
                <a:gd name="connsiteY2" fmla="*/ 0 h 972145"/>
                <a:gd name="connsiteX3" fmla="*/ 1458218 w 1458217"/>
                <a:gd name="connsiteY3" fmla="*/ 97215 h 972145"/>
                <a:gd name="connsiteX4" fmla="*/ 1458217 w 1458217"/>
                <a:gd name="connsiteY4" fmla="*/ 874931 h 972145"/>
                <a:gd name="connsiteX5" fmla="*/ 1361002 w 1458217"/>
                <a:gd name="connsiteY5" fmla="*/ 972146 h 972145"/>
                <a:gd name="connsiteX6" fmla="*/ 97215 w 1458217"/>
                <a:gd name="connsiteY6" fmla="*/ 972145 h 972145"/>
                <a:gd name="connsiteX7" fmla="*/ 0 w 1458217"/>
                <a:gd name="connsiteY7" fmla="*/ 874930 h 972145"/>
                <a:gd name="connsiteX8" fmla="*/ 0 w 1458217"/>
                <a:gd name="connsiteY8" fmla="*/ 97215 h 9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7" h="972145">
                  <a:moveTo>
                    <a:pt x="0" y="97215"/>
                  </a:moveTo>
                  <a:cubicBezTo>
                    <a:pt x="0" y="43525"/>
                    <a:pt x="43525" y="0"/>
                    <a:pt x="97215" y="0"/>
                  </a:cubicBezTo>
                  <a:lnTo>
                    <a:pt x="1361003" y="0"/>
                  </a:lnTo>
                  <a:cubicBezTo>
                    <a:pt x="1414693" y="0"/>
                    <a:pt x="1458218" y="43525"/>
                    <a:pt x="1458218" y="97215"/>
                  </a:cubicBezTo>
                  <a:cubicBezTo>
                    <a:pt x="1458218" y="356454"/>
                    <a:pt x="1458217" y="615692"/>
                    <a:pt x="1458217" y="874931"/>
                  </a:cubicBezTo>
                  <a:cubicBezTo>
                    <a:pt x="1458217" y="928621"/>
                    <a:pt x="1414692" y="972146"/>
                    <a:pt x="1361002" y="972146"/>
                  </a:cubicBezTo>
                  <a:lnTo>
                    <a:pt x="97215" y="972145"/>
                  </a:lnTo>
                  <a:cubicBezTo>
                    <a:pt x="43525" y="972145"/>
                    <a:pt x="0" y="928620"/>
                    <a:pt x="0" y="874930"/>
                  </a:cubicBezTo>
                  <a:lnTo>
                    <a:pt x="0" y="972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053" tIns="97053" rIns="97053" bIns="9705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>
                  <a:latin typeface="Comic Sans MS" pitchFamily="66" charset="0"/>
                </a:rPr>
                <a:t>Р</a:t>
              </a:r>
              <a:r>
                <a:rPr lang="ru-RU" sz="1800" kern="1200" dirty="0">
                  <a:latin typeface="Comic Sans MS" pitchFamily="66" charset="0"/>
                </a:rPr>
                <a:t>езультат</a:t>
              </a: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641948" y="3019425"/>
              <a:ext cx="4368952" cy="95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6641948" y="3028950"/>
              <a:ext cx="0" cy="2210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8947042" y="3019425"/>
              <a:ext cx="0" cy="2210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1010900" y="3028950"/>
              <a:ext cx="0" cy="2210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8947042" y="2809104"/>
              <a:ext cx="0" cy="22108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Скругленный прямоугольник 15"/>
            <p:cNvSpPr/>
            <p:nvPr/>
          </p:nvSpPr>
          <p:spPr>
            <a:xfrm>
              <a:off x="7491413" y="2071452"/>
              <a:ext cx="3067050" cy="848196"/>
            </a:xfrm>
            <a:prstGeom prst="roundRect">
              <a:avLst/>
            </a:prstGeom>
            <a:solidFill>
              <a:srgbClr val="FF5A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 Black" pitchFamily="34" charset="0"/>
                </a:rPr>
                <a:t>Ученик - субъект</a:t>
              </a: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6343650" y="4495801"/>
              <a:ext cx="4333875" cy="952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0677525" y="4222181"/>
              <a:ext cx="0" cy="5560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515350" y="4222181"/>
              <a:ext cx="0" cy="5560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343650" y="4227304"/>
              <a:ext cx="0" cy="5560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8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078 0.1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3.125E-6 0.391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3.125E-6 0.5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5BE38-470D-4946-89FB-9DCC334A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351"/>
            <a:ext cx="10515600" cy="91122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5A33"/>
                </a:solidFill>
                <a:latin typeface="Arial Black" pitchFamily="34" charset="0"/>
              </a:rPr>
              <a:t>Практические примеры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1619250"/>
            <a:ext cx="3105150" cy="1123950"/>
          </a:xfrm>
          <a:prstGeom prst="roundRec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Задачи на моделирование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8175" y="1619250"/>
            <a:ext cx="3105150" cy="1123950"/>
          </a:xfrm>
          <a:prstGeom prst="roundRec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Игровые технологии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34400" y="1619250"/>
            <a:ext cx="3105150" cy="1123950"/>
          </a:xfrm>
          <a:prstGeom prst="roundRect">
            <a:avLst/>
          </a:prstGeom>
          <a:solidFill>
            <a:srgbClr val="FF5A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Кейс-метод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3025377"/>
            <a:ext cx="27336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82" y="3314699"/>
            <a:ext cx="3005136" cy="300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16" y="3025377"/>
            <a:ext cx="2855118" cy="28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Соединительная линия уступом 8"/>
          <p:cNvCxnSpPr/>
          <p:nvPr/>
        </p:nvCxnSpPr>
        <p:spPr>
          <a:xfrm rot="5400000">
            <a:off x="1552576" y="942975"/>
            <a:ext cx="942975" cy="409575"/>
          </a:xfrm>
          <a:prstGeom prst="bentConnector3">
            <a:avLst>
              <a:gd name="adj1" fmla="val 505"/>
            </a:avLst>
          </a:prstGeom>
          <a:ln w="28575">
            <a:solidFill>
              <a:srgbClr val="FF5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00750" y="928687"/>
            <a:ext cx="0" cy="838200"/>
          </a:xfrm>
          <a:prstGeom prst="line">
            <a:avLst/>
          </a:prstGeom>
          <a:ln w="28575">
            <a:solidFill>
              <a:srgbClr val="FF5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9677404" y="962027"/>
            <a:ext cx="942973" cy="371475"/>
          </a:xfrm>
          <a:prstGeom prst="bentConnector3">
            <a:avLst>
              <a:gd name="adj1" fmla="val 2525"/>
            </a:avLst>
          </a:prstGeom>
          <a:ln w="28575">
            <a:solidFill>
              <a:srgbClr val="FF5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6D0C54-2FC4-46AE-95B2-03A5EEFFC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1" t="25369" r="9428" b="35371"/>
          <a:stretch/>
        </p:blipFill>
        <p:spPr>
          <a:xfrm>
            <a:off x="8462961" y="1794141"/>
            <a:ext cx="2081213" cy="1068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88F299-1B39-42F6-8631-4E6FCD046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3219" y="545368"/>
            <a:ext cx="2007393" cy="107585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73551" y="431068"/>
            <a:ext cx="4939684" cy="1552575"/>
            <a:chOff x="3333750" y="2076450"/>
            <a:chExt cx="4939684" cy="155257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333750" y="2076450"/>
              <a:ext cx="4939684" cy="1552575"/>
            </a:xfrm>
            <a:prstGeom prst="roundRect">
              <a:avLst/>
            </a:prstGeom>
            <a:solidFill>
              <a:srgbClr val="FF5A33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2400" dirty="0">
                  <a:latin typeface="Arial Black" pitchFamily="34" charset="0"/>
                </a:rPr>
                <a:t>             Оценка качества                   образования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353" y="2265951"/>
              <a:ext cx="1173572" cy="1173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C26ED-D9D1-4DAE-A6C9-35D008295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6012" y="3325814"/>
            <a:ext cx="1909763" cy="106946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-5714946" y="1987924"/>
            <a:ext cx="5603026" cy="1342171"/>
            <a:chOff x="-5714946" y="1987924"/>
            <a:chExt cx="5603026" cy="134217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-3912395" y="2301394"/>
              <a:ext cx="3800475" cy="1028701"/>
              <a:chOff x="3152774" y="2409824"/>
              <a:chExt cx="3800475" cy="1028701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152774" y="2409824"/>
                <a:ext cx="3800475" cy="1028701"/>
              </a:xfrm>
              <a:prstGeom prst="rect">
                <a:avLst/>
              </a:prstGeom>
              <a:noFill/>
              <a:ln w="38100">
                <a:solidFill>
                  <a:srgbClr val="FF5A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  <a:latin typeface="Comic Sans MS" pitchFamily="66" charset="0"/>
                  </a:rPr>
                  <a:t>          Внутренняя оценка</a:t>
                </a:r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1050" y="2528098"/>
                <a:ext cx="792151" cy="792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9" name="Соединительная линия уступом 18"/>
            <p:cNvCxnSpPr>
              <a:endCxn id="8" idx="1"/>
            </p:cNvCxnSpPr>
            <p:nvPr/>
          </p:nvCxnSpPr>
          <p:spPr>
            <a:xfrm>
              <a:off x="-5714946" y="1987924"/>
              <a:ext cx="1802551" cy="827821"/>
            </a:xfrm>
            <a:prstGeom prst="bentConnector3">
              <a:avLst>
                <a:gd name="adj1" fmla="val 1386"/>
              </a:avLst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-7596134" y="1955065"/>
            <a:ext cx="7484214" cy="2635979"/>
            <a:chOff x="800154" y="1983643"/>
            <a:chExt cx="7484214" cy="263597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483893" y="3590921"/>
              <a:ext cx="3800475" cy="1028701"/>
              <a:chOff x="6953249" y="3590925"/>
              <a:chExt cx="3800475" cy="1028701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6953249" y="3590925"/>
                <a:ext cx="3800475" cy="1028701"/>
              </a:xfrm>
              <a:prstGeom prst="rect">
                <a:avLst/>
              </a:prstGeom>
              <a:noFill/>
              <a:ln w="38100">
                <a:solidFill>
                  <a:srgbClr val="FF5A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  <a:latin typeface="Comic Sans MS" pitchFamily="66" charset="0"/>
                  </a:rPr>
                  <a:t>          Независимая оценка</a:t>
                </a:r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6800" y="3700462"/>
                <a:ext cx="809625" cy="809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2" name="Соединительная линия уступом 21"/>
            <p:cNvCxnSpPr>
              <a:endCxn id="11" idx="1"/>
            </p:cNvCxnSpPr>
            <p:nvPr/>
          </p:nvCxnSpPr>
          <p:spPr>
            <a:xfrm>
              <a:off x="800154" y="1983643"/>
              <a:ext cx="3683739" cy="2121629"/>
            </a:xfrm>
            <a:prstGeom prst="bentConnector3">
              <a:avLst>
                <a:gd name="adj1" fmla="val 872"/>
              </a:avLst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-9070128" y="1873034"/>
            <a:ext cx="8958208" cy="3975025"/>
            <a:chOff x="800154" y="1983643"/>
            <a:chExt cx="8958208" cy="397502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957887" y="4929967"/>
              <a:ext cx="3800475" cy="1028701"/>
              <a:chOff x="5638799" y="4996667"/>
              <a:chExt cx="3800475" cy="1028701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638799" y="4996667"/>
                <a:ext cx="3800475" cy="1028701"/>
              </a:xfrm>
              <a:prstGeom prst="rect">
                <a:avLst/>
              </a:prstGeom>
              <a:noFill/>
              <a:ln w="38100">
                <a:solidFill>
                  <a:srgbClr val="FF5A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  <a:latin typeface="Comic Sans MS" pitchFamily="66" charset="0"/>
                  </a:rPr>
                  <a:t>          Внешняя оценка</a:t>
                </a:r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887" y="5065699"/>
                <a:ext cx="852488" cy="852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5" name="Соединительная линия уступом 24"/>
            <p:cNvCxnSpPr>
              <a:endCxn id="16" idx="1"/>
            </p:cNvCxnSpPr>
            <p:nvPr/>
          </p:nvCxnSpPr>
          <p:spPr>
            <a:xfrm>
              <a:off x="800154" y="1983643"/>
              <a:ext cx="5157733" cy="3460675"/>
            </a:xfrm>
            <a:prstGeom prst="bentConnector3">
              <a:avLst>
                <a:gd name="adj1" fmla="val 508"/>
              </a:avLst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51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5343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68907 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80781 -0.0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A2543-794E-4B88-8337-21EDF157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14312"/>
            <a:ext cx="10515600" cy="1081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FF5A33"/>
                </a:solidFill>
                <a:latin typeface="Arial Black" pitchFamily="34" charset="0"/>
              </a:rPr>
              <a:t>ОТКРЫТЫЕ УРОКИ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42875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757320"/>
              </p:ext>
            </p:extLst>
          </p:nvPr>
        </p:nvGraphicFramePr>
        <p:xfrm>
          <a:off x="409575" y="1514475"/>
          <a:ext cx="11334751" cy="4832508"/>
        </p:xfrm>
        <a:graphic>
          <a:graphicData uri="http://schemas.openxmlformats.org/drawingml/2006/table">
            <a:tbl>
              <a:tblPr firstRow="1" firstCol="1" bandRow="1"/>
              <a:tblGrid>
                <a:gridCol w="119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Black" pitchFamily="34" charset="0"/>
                          <a:ea typeface="Lucida Sans Unicode"/>
                          <a:cs typeface="Mangal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 Black" pitchFamily="34" charset="0"/>
                          <a:ea typeface="Lucida Sans Unicode"/>
                          <a:cs typeface="Mangal"/>
                        </a:rPr>
                        <a:t>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10.00-10.20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Установочная встреча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0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b="1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10.30-11.10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Открытые уроки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79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«Практико-ориентированные задания ЕГЭ по математике»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11 "Б"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кабинет 4-3-18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Мельник Е.П.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«Работа с текстом на примере практико-ориентированных задач нового типа ОГЭ» </a:t>
                      </a:r>
                      <a:endParaRPr lang="ru-RU" sz="1600" b="1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интегрированный урок русского языка и математики</a:t>
                      </a:r>
                      <a:endParaRPr lang="ru-RU" sz="1600" b="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9 «М» класс 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кабинет 3-4-3</a:t>
                      </a:r>
                      <a:endParaRPr lang="ru-RU" sz="1600" b="1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Оленкова</a:t>
                      </a: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 З.Д.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11.30-12.10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«Площади и объёмы. Прямоугольный параллелепипед» </a:t>
                      </a: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Применяем математику. 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5 «М» класс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кабинет  3-2-1 </a:t>
                      </a:r>
                      <a:endParaRPr lang="ru-RU" sz="1600" b="1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Савченко Д.М.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«Мир глазами формул»</a:t>
                      </a:r>
                      <a:endParaRPr lang="ru-RU" sz="1600" b="1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Физика 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7»Д» класс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 кабинет  3-4-4</a:t>
                      </a:r>
                      <a:endParaRPr lang="ru-RU" sz="1600" b="1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Радиченко</a:t>
                      </a:r>
                      <a:r>
                        <a:rPr lang="ru-RU" sz="1600" kern="50" dirty="0"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 А.А.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12.20-12.30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Bookman Old Style" pitchFamily="18" charset="0"/>
                          <a:ea typeface="Lucida Sans Unicode"/>
                          <a:cs typeface="Mangal"/>
                        </a:rPr>
                        <a:t>Подведение итогов</a:t>
                      </a:r>
                      <a:endParaRPr lang="ru-RU" sz="1600" kern="50" dirty="0">
                        <a:effectLst/>
                        <a:latin typeface="Bookman Old Style" pitchFamily="18" charset="0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47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291</Words>
  <Application>Microsoft Office PowerPoint</Application>
  <PresentationFormat>Широкоэкранный</PresentationFormat>
  <Paragraphs>77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Arial Narrow</vt:lpstr>
      <vt:lpstr>Bookman Old Style</vt:lpstr>
      <vt:lpstr>Calibri</vt:lpstr>
      <vt:lpstr>Calibri Light</vt:lpstr>
      <vt:lpstr>Comic Sans MS</vt:lpstr>
      <vt:lpstr>Тема Office</vt:lpstr>
      <vt:lpstr>Муниципальное автономное общеобразовательное учреждение  «Средняя школа №156 имени Героя Советского Союза Ерофеева Г.П.» </vt:lpstr>
      <vt:lpstr>«Частой причиной учебной неуспешности обучающихся является слабая сформированность метапредметных умений и/или существенные пробелы в базовой предметной подготовке»</vt:lpstr>
      <vt:lpstr>Понимание метапредметных результатов</vt:lpstr>
      <vt:lpstr>Стратегии и подходы</vt:lpstr>
      <vt:lpstr>Практические примеры</vt:lpstr>
      <vt:lpstr>Презентация PowerPoint</vt:lpstr>
      <vt:lpstr>ОТКРЫТЫЕ УРОКИ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</cp:revision>
  <dcterms:created xsi:type="dcterms:W3CDTF">2025-03-30T03:08:25Z</dcterms:created>
  <dcterms:modified xsi:type="dcterms:W3CDTF">2025-04-10T12:29:00Z</dcterms:modified>
</cp:coreProperties>
</file>