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5"/>
  </p:notesMasterIdLst>
  <p:sldIdLst>
    <p:sldId id="368" r:id="rId6"/>
    <p:sldId id="259" r:id="rId7"/>
    <p:sldId id="261" r:id="rId8"/>
    <p:sldId id="265" r:id="rId9"/>
    <p:sldId id="268" r:id="rId10"/>
    <p:sldId id="267" r:id="rId11"/>
    <p:sldId id="276" r:id="rId12"/>
    <p:sldId id="277" r:id="rId13"/>
    <p:sldId id="287" r:id="rId14"/>
    <p:sldId id="288" r:id="rId15"/>
    <p:sldId id="275" r:id="rId16"/>
    <p:sldId id="284" r:id="rId17"/>
    <p:sldId id="289" r:id="rId18"/>
    <p:sldId id="290" r:id="rId19"/>
    <p:sldId id="291" r:id="rId20"/>
    <p:sldId id="292" r:id="rId21"/>
    <p:sldId id="283" r:id="rId22"/>
    <p:sldId id="285" r:id="rId23"/>
    <p:sldId id="279" r:id="rId24"/>
    <p:sldId id="280" r:id="rId25"/>
    <p:sldId id="281" r:id="rId26"/>
    <p:sldId id="286" r:id="rId27"/>
    <p:sldId id="282" r:id="rId28"/>
    <p:sldId id="369" r:id="rId29"/>
    <p:sldId id="270" r:id="rId30"/>
    <p:sldId id="318" r:id="rId31"/>
    <p:sldId id="319" r:id="rId32"/>
    <p:sldId id="320" r:id="rId33"/>
    <p:sldId id="322" r:id="rId34"/>
    <p:sldId id="321" r:id="rId35"/>
    <p:sldId id="314" r:id="rId36"/>
    <p:sldId id="315" r:id="rId37"/>
    <p:sldId id="316" r:id="rId38"/>
    <p:sldId id="271" r:id="rId39"/>
    <p:sldId id="272" r:id="rId40"/>
    <p:sldId id="273" r:id="rId41"/>
    <p:sldId id="375" r:id="rId42"/>
    <p:sldId id="311" r:id="rId43"/>
    <p:sldId id="257" r:id="rId44"/>
    <p:sldId id="269" r:id="rId45"/>
    <p:sldId id="373" r:id="rId46"/>
    <p:sldId id="374" r:id="rId47"/>
    <p:sldId id="377" r:id="rId48"/>
    <p:sldId id="378" r:id="rId49"/>
    <p:sldId id="310" r:id="rId50"/>
    <p:sldId id="362" r:id="rId51"/>
    <p:sldId id="371" r:id="rId52"/>
    <p:sldId id="274" r:id="rId53"/>
    <p:sldId id="313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коллектив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104</c:v>
                </c:pt>
                <c:pt idx="2">
                  <c:v>131</c:v>
                </c:pt>
                <c:pt idx="3">
                  <c:v>164</c:v>
                </c:pt>
                <c:pt idx="4">
                  <c:v>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26-47B1-9AE4-EAD06B20064F}"/>
            </c:ext>
          </c:extLst>
        </c:ser>
        <c:dLbls/>
        <c:gapWidth val="219"/>
        <c:overlap val="-27"/>
        <c:axId val="169179008"/>
        <c:axId val="169180544"/>
      </c:barChart>
      <c:catAx>
        <c:axId val="169179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180544"/>
        <c:crosses val="autoZero"/>
        <c:auto val="1"/>
        <c:lblAlgn val="ctr"/>
        <c:lblOffset val="100"/>
      </c:catAx>
      <c:valAx>
        <c:axId val="169180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17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0C6A-4270-4D68-B499-594E558F234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DB046-486A-4890-B72F-A96311201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16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5600" indent="-355600" eaLnBrk="1" hangingPunct="1">
              <a:spcBef>
                <a:spcPct val="0"/>
              </a:spcBef>
              <a:tabLst>
                <a:tab pos="88900" algn="l"/>
              </a:tabLst>
            </a:pPr>
            <a:endParaRPr lang="ru-RU" dirty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AE4F7-218F-42C2-A8F9-DE9E4DD26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08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5600" indent="-355600" eaLnBrk="1" hangingPunct="1">
              <a:spcBef>
                <a:spcPct val="0"/>
              </a:spcBef>
              <a:tabLst>
                <a:tab pos="88900" algn="l"/>
              </a:tabLst>
            </a:pPr>
            <a:endParaRPr lang="ru-RU" dirty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AE4F7-218F-42C2-A8F9-DE9E4DD26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52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5600" indent="-355600" eaLnBrk="1" hangingPunct="1">
              <a:spcBef>
                <a:spcPct val="0"/>
              </a:spcBef>
              <a:tabLst>
                <a:tab pos="88900" algn="l"/>
              </a:tabLst>
            </a:pPr>
            <a:endParaRPr lang="ru-RU" dirty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AE4F7-218F-42C2-A8F9-DE9E4DD26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0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342654-EE97-461C-9180-EE82A7B2A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52F436-D772-459A-8182-514AF68E7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E9D869-E280-4AF7-AE1A-558F43DC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AFE809-4830-4D7C-A6C9-B06D35E0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78FF63-4CD7-4939-BD4A-0EA1237A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93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9A0DEB-7FF2-45CE-881C-A555ABB5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3022B7-0AF7-47CD-9D59-2BDCBFCC6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D58D01-2FD3-422F-9ADB-BBC1055E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8605F9-3130-49E9-909F-54BEC9BA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7759C8-4728-4290-9925-AB091949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99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50D658B-2097-4C8E-9E01-39455F751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F3FBAE-C072-4575-AFB4-45305D72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B2D9FA-B78D-47F0-ACEF-71DC2EC3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F51F4D-1A6D-47EF-8EDB-FA1AB846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5813B8-50BF-44C6-A9BC-E76EA38F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04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63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768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xmlns="" val="32396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0924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44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8568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308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03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BD7A90-9D1D-474D-A08F-796EF1B7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9129B4-8D27-4A90-AA4E-F744FDF36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212DA7-EE10-430E-91D3-DFE4E001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E7E08E-3497-413F-910C-CDA3EEB4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7CAD15-3C39-47FB-8255-5DF12F6B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676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xmlns="" val="1614868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49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95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88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63" y="147971"/>
            <a:ext cx="9441712" cy="928595"/>
          </a:xfrm>
        </p:spPr>
        <p:txBody>
          <a:bodyPr/>
          <a:lstStyle>
            <a:lvl1pPr>
              <a:defRPr sz="3200">
                <a:solidFill>
                  <a:srgbClr val="183568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555785"/>
            <a:ext cx="609601" cy="302219"/>
          </a:xfrm>
          <a:solidFill>
            <a:srgbClr val="183568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2599CA-AD7C-D043-B963-D2D18D0F7F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55787"/>
            <a:ext cx="12192000" cy="302217"/>
          </a:xfrm>
          <a:prstGeom prst="rect">
            <a:avLst/>
          </a:prstGeom>
          <a:solidFill>
            <a:srgbClr val="E3E5D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4775" y="147971"/>
            <a:ext cx="2493911" cy="5218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50866" y="6555785"/>
            <a:ext cx="3941137" cy="307777"/>
          </a:xfrm>
          <a:prstGeom prst="rect">
            <a:avLst/>
          </a:prstGeom>
          <a:solidFill>
            <a:srgbClr val="183568">
              <a:alpha val="9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ПРОЕКТНОЕ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66292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49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44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23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52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30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FBC27F-4ACF-4DCB-8C83-A09F7572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0FA60B-5F1E-403B-9A6D-410B5AABD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419CB9-0874-4922-BDBF-C1A86DDE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B5940C-CBF9-4F4D-9FE1-3473C637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1A8F64-6971-4D7F-8DD3-AF8D4729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568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32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02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54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1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75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74649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738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651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08934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40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95D787-E433-4318-BB83-0920940F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4C9B90-97FB-4820-A899-7C52B8C20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9DF475-B33E-4F70-9E07-9EA5F6992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873B89-6ED8-4740-9903-5363B0FF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A6877A-89C8-4033-839D-A578E6FB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7D16A3-5B18-4C27-B764-E76E6083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17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441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44086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95540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374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388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917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00501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xmlns="" val="49373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5638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4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265A7A-5348-46DA-9600-46EAAB5B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BAB63C-33A1-49A5-BFD6-03C6B9431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969DEF-6A68-4995-9C6F-A68DDD25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CE684C-EADD-41E6-96F1-6A61DBBA0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41D705C-A6C8-4BBD-8128-794B45858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ADD7C90-EB80-49C5-A458-D0C35247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1EC3A4-9168-4DCD-A544-6AB16983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9B3466E-D248-4196-BC24-CA94204F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473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52889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04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70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xmlns="" val="2139477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806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306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6581" y="184404"/>
            <a:ext cx="1894687" cy="61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" y="2"/>
            <a:ext cx="609596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1977" y="5143499"/>
                </a:moveTo>
                <a:lnTo>
                  <a:pt x="4571977" y="0"/>
                </a:lnTo>
                <a:lnTo>
                  <a:pt x="0" y="0"/>
                </a:lnTo>
                <a:lnTo>
                  <a:pt x="0" y="5143499"/>
                </a:lnTo>
                <a:lnTo>
                  <a:pt x="4571977" y="5143499"/>
                </a:lnTo>
                <a:close/>
              </a:path>
            </a:pathLst>
          </a:custGeom>
          <a:solidFill>
            <a:srgbClr val="5F7492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8396" y="1885017"/>
            <a:ext cx="526711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057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021E1A-46A5-43AB-B5B9-08884019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4C4BEFC-D498-460F-951F-13160E94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2B7EF5-C1BF-4C2C-B24D-D640E033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D01452C-E5A5-44BB-A626-4ACD6E37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83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F48A919-A8F2-4D9D-B522-7AEFA084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C0A267C-A86F-4915-A26C-50C5827A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128B38-442C-488E-9965-84F3B8AA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33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9C8BB-3D33-45BD-B2ED-1462D437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419933-F626-4600-86D6-BD29E1D9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34F9AB-F218-408A-AE72-C16D3E3AB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AA3727-8F3E-487F-8128-A0B9394E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4C5460-C069-4C46-9BE0-BDD62E79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A8E620-0075-4749-A7CD-8B6A8942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70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E81AD0-C27F-4260-9A52-616FA6FB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806A5A3-D738-496B-BD94-E30E49CFA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D4C446-C6A7-4DF2-9DD3-47DA13E54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C2836D-176B-4FC0-A494-1C9C773C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FB7592-E661-495C-ADAA-9B2EE761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091809-8BA5-461F-8732-3133790F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24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C84EA-902C-455B-9200-8DC4E0E9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D6A4C6-8592-4E4D-972D-10A4C53D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E7297E-0EB2-4E38-A008-270F74415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1B0F-929D-4B62-BA1D-233EE70E6E5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15C0B6-3175-422A-A694-49E7B05F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857017-CF6D-4644-9890-83CE07CF9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B5A0-956C-482C-9214-2AB17EB63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30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3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99CA-AD7C-D043-B963-D2D18D0F7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4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08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07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7.w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h156-krasnoyarsk-r04.gosweb.gosuslugi.ru/svedeniya-ob-obrazovatelnoy-organizatsii/nastavnichestvo/?curPos=10&amp;cur_cc=5005&amp;filter%5b5005%5d%5bCategory%5d=2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cs.google.com/forms/d/e/1FAIpQLSf6v1yVuIvXT4ahTWNofNI08zgJIHNi2Q6h3zHIvIiJbzm2vQ/viewform?usp=sf_lin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1524000" y="904892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0" y="1002551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24000" y="85726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со стрелкой вниз 33"/>
          <p:cNvSpPr/>
          <p:nvPr/>
        </p:nvSpPr>
        <p:spPr>
          <a:xfrm>
            <a:off x="1524001" y="922879"/>
            <a:ext cx="9156701" cy="541337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1794670" y="6160295"/>
            <a:ext cx="71437" cy="612775"/>
          </a:xfrm>
          <a:prstGeom prst="rect">
            <a:avLst/>
          </a:prstGeom>
          <a:solidFill>
            <a:srgbClr val="36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721" name="Подзаголовок 2"/>
          <p:cNvSpPr txBox="1">
            <a:spLocks/>
          </p:cNvSpPr>
          <p:nvPr/>
        </p:nvSpPr>
        <p:spPr bwMode="auto">
          <a:xfrm>
            <a:off x="1524001" y="6430964"/>
            <a:ext cx="982663" cy="427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ED7D31"/>
                </a:solidFill>
                <a:latin typeface="Calibri" pitchFamily="34" charset="0"/>
              </a:rPr>
              <a:t>krao.ru</a:t>
            </a:r>
            <a:endParaRPr lang="ru-RU" sz="2000" dirty="0">
              <a:solidFill>
                <a:srgbClr val="ED7D3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ru-RU" sz="20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67676" y="40885"/>
            <a:ext cx="2600324" cy="77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3" name="Рисунок 15" descr="МОН_Логотип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85725"/>
            <a:ext cx="2125812" cy="6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2612664" y="3058181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2712" name="Прямоугольник 72711"/>
          <p:cNvSpPr/>
          <p:nvPr/>
        </p:nvSpPr>
        <p:spPr>
          <a:xfrm>
            <a:off x="7620003" y="6449434"/>
            <a:ext cx="3060699" cy="39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63654" t="38625" r="-135431" b="36284"/>
          <a:stretch/>
        </p:blipFill>
        <p:spPr>
          <a:xfrm>
            <a:off x="2503515" y="1371601"/>
            <a:ext cx="73430" cy="4184073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073237" y="57737"/>
            <a:ext cx="6320277" cy="657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НАСТАВНИЧЕСТВО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4687" y="1464216"/>
            <a:ext cx="278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Наставничество для молодых педагогов</a:t>
            </a:r>
          </a:p>
        </p:txBody>
      </p:sp>
      <p:pic>
        <p:nvPicPr>
          <p:cNvPr id="23" name="Picture 2" descr="https://31tv.ru/wp-content/uploads/2020/12/33-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853" y="2173855"/>
            <a:ext cx="242313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40838" y="1464216"/>
            <a:ext cx="278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Наставничество в школе</a:t>
            </a:r>
          </a:p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«Дети учат детей»</a:t>
            </a:r>
          </a:p>
        </p:txBody>
      </p:sp>
      <p:pic>
        <p:nvPicPr>
          <p:cNvPr id="25" name="Picture 4" descr="https://ryb11.ru/wp-content/uploads/2020/05/sh_001ni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636" y="2149058"/>
            <a:ext cx="2071140" cy="144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75735" y="3911242"/>
            <a:ext cx="278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Наставничество в СПО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1B44606-424B-F2D6-B317-FDEB78EF82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0" b="16558"/>
          <a:stretch/>
        </p:blipFill>
        <p:spPr>
          <a:xfrm>
            <a:off x="3204315" y="4346583"/>
            <a:ext cx="2657752" cy="144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74510" y="3911242"/>
            <a:ext cx="278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Наставничество в ДО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5A294A1-69FA-AEE6-7C41-DCEA4AA8C4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6258" b="10062"/>
          <a:stretch/>
        </p:blipFill>
        <p:spPr>
          <a:xfrm>
            <a:off x="6855052" y="4351965"/>
            <a:ext cx="260579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05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наставника: </a:t>
            </a:r>
          </a:p>
          <a:p>
            <a:pPr lvl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 профессиональную деятельность молодого специалиста с разным фокусом.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Наставник глазами подопечного:</a:t>
            </a:r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3872" y="1628800"/>
            <a:ext cx="1800200" cy="1656184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«Когда ко мне пришёл наставник, хоть она и простая учительница, меня трясло всю. Я понимала, что она на меня смотрит и пишет кляузу куда-то». </a:t>
            </a:r>
          </a:p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</a:t>
            </a:r>
          </a:p>
          <a:p>
            <a:endParaRPr lang="ru-RU" dirty="0"/>
          </a:p>
        </p:txBody>
      </p:sp>
      <p:pic>
        <p:nvPicPr>
          <p:cNvPr id="5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«Наставник пришёл ко мне на урок, посидел, и мне она даже ничего не сказала. Пошла в итоге сказала что-то завучу. Мне никто ничего не сказал: правильно у меня или не правильно? Я сама ходила, выпытывала».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Алена </a:t>
            </a:r>
            <a:endParaRPr lang="ru-RU" dirty="0"/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наставника: </a:t>
            </a:r>
          </a:p>
          <a:p>
            <a:pPr lvl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молодому специалисту в планировании профессиональной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Наставник глазами подопечного:</a:t>
            </a:r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3872" y="1628800"/>
            <a:ext cx="1800200" cy="1656184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Маргарита: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Да, конечно. Они могут вместе сидеть и придумывать какие-то новые приёмы, занятия…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Юрий: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оно надо молодому специалисту?</a:t>
            </a:r>
            <a:r>
              <a:rPr lang="ru-RU" sz="3200" dirty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Чтобы он за мной постоянно ходил – не надо мне такого.</a:t>
            </a: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endParaRPr lang="ru-RU" dirty="0"/>
          </a:p>
        </p:txBody>
      </p:sp>
      <p:pic>
        <p:nvPicPr>
          <p:cNvPr id="5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прихожу к учителю английского, который проработал 30 лет, и прошу его помочь. Взяла листочек, ручку, думала, сейчас мне как всё дадут под запись – и я в шоколаде!  Прошу объяснить, как вести урок, получаю ответ: «Ты ж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началке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 Там ерунда: играешь с ними, песенки поёшь  и всё нормально! Иди готовься!»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Дарья   </a:t>
            </a:r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Вопросы мы не можем задавать, потому что не знаем, что задать-то.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задаём один общий вопрос – как вести урок. А может, наставники сами не знают, как на него ответить. Потому что для них это кажется мелочью: берёшь и ведёшь. А ты-то не знаешь! И вот эти первые несколько уроков по 45 минут казались мне вечностью!»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Маргарита  </a:t>
            </a:r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«Мне дали наставника, за которого я писала программу, а этот наставник получал даже каждый месяц деньги. Я писала программы, а она их у меня   списывала! Если я провожу какие-то мероприятия с детьми, наставник пишет в своей мониторинговой карте, что она тоже якобы это делает.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 итоге этот наставник уже два года пользуется тем, что я делаю. Вот так вот! В этом году её наконец-таки сняли с моего наставничества.»</a:t>
            </a: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Алена </a:t>
            </a:r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Маргарита: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меня как в сказке. Оказывается, он был! Но я-то об этом узнала только на второй год своей работы! 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Дмитрий: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он про вас?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Маргарита: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 так думаю, тоже. Потом мы узнали друг о друге, познакомились, и он сказал: «Если что, ты давай, обращайся!»</a:t>
            </a:r>
          </a:p>
          <a:p>
            <a:endParaRPr lang="ru-RU" dirty="0"/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наставника: </a:t>
            </a:r>
          </a:p>
          <a:p>
            <a:pPr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 уровень освоения трудовых действий, прогресс в развитии профессиональных компетенций</a:t>
            </a:r>
          </a:p>
          <a:p>
            <a:pPr lvl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Наставник глазами подопечного:</a:t>
            </a:r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3872" y="1628800"/>
            <a:ext cx="1800200" cy="1656184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36A6995-B105-4E58-B75F-D97E346D1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862" b="6644"/>
          <a:stretch/>
        </p:blipFill>
        <p:spPr>
          <a:xfrm>
            <a:off x="675249" y="8855"/>
            <a:ext cx="10857914" cy="58573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29574E-9B4E-4841-9E25-6CD84741B7A0}"/>
              </a:ext>
            </a:extLst>
          </p:cNvPr>
          <p:cNvSpPr/>
          <p:nvPr/>
        </p:nvSpPr>
        <p:spPr>
          <a:xfrm>
            <a:off x="98474" y="5866229"/>
            <a:ext cx="1192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МАОУ «Средняя школа № 156 имени Героя Советского Союза Ерофеева Г.П.» - новая современная школа, открывшая в 2019 году свои двери школьникам и абсолютно новому коллективу педагогов.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«Почему наставник у меня в начале года пришёл на урок, а в конце года не пришёл?  Ведь я же выросла, я знаю. На второй год, я знаю, я совсем уже по-другому уроки вела».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</a:t>
            </a:r>
          </a:p>
          <a:p>
            <a:endParaRPr lang="ru-RU" dirty="0"/>
          </a:p>
        </p:txBody>
      </p:sp>
      <p:pic>
        <p:nvPicPr>
          <p:cNvPr id="5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Действие наставника: </a:t>
            </a:r>
          </a:p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оказывает помощь в установлении продуктивных межличностных отношений любого уровня  </a:t>
            </a:r>
          </a:p>
          <a:p>
            <a:pPr lvl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Наставник глазами подопечного:</a:t>
            </a:r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3872" y="1628800"/>
            <a:ext cx="1800200" cy="1656184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r>
              <a:rPr lang="ru-RU" sz="3200" dirty="0"/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Юрий: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Ты сама его выбери. Сходи с ним кофе попей.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Елена: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Так как я его выберу? Мне там что, предлагают что ли?</a:t>
            </a:r>
            <a:r>
              <a:rPr lang="ru-RU" sz="2800" dirty="0"/>
              <a:t> 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Виктория: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нашей школе самому молодому учителю 36 лет,  абсолютно не с кем поговорить. И завуч, по-моему, забыл, как это – работать с молодыми. Никакой помощи.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</a:t>
            </a:r>
          </a:p>
          <a:p>
            <a:pPr algn="just">
              <a:buNone/>
            </a:pPr>
            <a:r>
              <a:rPr lang="ru-RU" sz="3200" dirty="0"/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«Они должны слиться воедино, наставник и подопечный. Наставника роль в том, чтобы дать что-то доброе, положительное. Научить и подтолкнуть к тому, чтобы на вопрос – почему мы выбрали учительство – мы отвечали: «Это моя жизнь! Я не вижу себя в другом!» И это как раз зависит от наставника, и это будет обучение». </a:t>
            </a:r>
          </a:p>
          <a:p>
            <a:pPr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Маргарита</a:t>
            </a: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182737A-1729-4AC1-9A05-FBFE45D0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99CA-AD7C-D043-B963-D2D18D0F7FA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E03F20-E26A-487A-AB6B-86AB039E8647}"/>
              </a:ext>
            </a:extLst>
          </p:cNvPr>
          <p:cNvSpPr/>
          <p:nvPr/>
        </p:nvSpPr>
        <p:spPr>
          <a:xfrm>
            <a:off x="844061" y="246078"/>
            <a:ext cx="11015003" cy="362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4900" b="1" dirty="0">
                <a:latin typeface="Calibri" panose="020F0502020204030204" pitchFamily="34" charset="0"/>
              </a:rPr>
              <a:t>Как общаться и продуктивно взаимодействовать?</a:t>
            </a:r>
          </a:p>
          <a:p>
            <a:pPr lvl="0" algn="ctr">
              <a:spcBef>
                <a:spcPts val="700"/>
              </a:spcBef>
              <a:buClr>
                <a:srgbClr val="DD8047"/>
              </a:buClr>
              <a:buSzPct val="60000"/>
            </a:pPr>
            <a:endParaRPr lang="ru-RU" sz="4000" b="1" dirty="0">
              <a:latin typeface="Calibri" panose="020F0502020204030204" pitchFamily="34" charset="0"/>
            </a:endParaRPr>
          </a:p>
          <a:p>
            <a:pPr lvl="0"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4000" i="1" dirty="0">
                <a:latin typeface="Calibri" panose="020F0502020204030204" pitchFamily="34" charset="0"/>
              </a:rPr>
              <a:t>Обучение техникам коммуникации </a:t>
            </a:r>
            <a:br>
              <a:rPr lang="ru-RU" sz="4000" i="1" dirty="0">
                <a:latin typeface="Calibri" panose="020F0502020204030204" pitchFamily="34" charset="0"/>
              </a:rPr>
            </a:br>
            <a:r>
              <a:rPr lang="ru-RU" sz="4000" i="1" dirty="0">
                <a:latin typeface="Calibri" panose="020F0502020204030204" pitchFamily="34" charset="0"/>
              </a:rPr>
              <a:t>и мотивации на основе принципов доверия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0536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828" y="1628802"/>
            <a:ext cx="11591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ПОЗИЦИИ В ОБЩЕНИИ.</a:t>
            </a:r>
          </a:p>
          <a:p>
            <a:pPr marL="457200" indent="-457200" algn="just">
              <a:buFontTx/>
              <a:buAutoNum type="arabicPeriod"/>
            </a:pP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ЧТО ТАКОЕ АКТИВНОЕ СЛУШАНИЕ?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УМЕНИЕ СЛУШАТЬ И СЛЫШАТЬ.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Техники:  «перефразирование», «эхо», «невербальное сопровождение», «молчание в диалоге», «самораскрытие», «резюмирование».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УМЕНИЕ ЗАДАВАТЬ ВОПРОСЫ.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Техники: «закрытые вопросы», «открытые вопросы», «альтернативные вопросы».</a:t>
            </a:r>
          </a:p>
          <a:p>
            <a:pPr algn="just"/>
            <a:endParaRPr lang="ru-RU" sz="2400" b="1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3. Технология </a:t>
            </a:r>
            <a:r>
              <a:rPr lang="en-US" sz="2400" b="1" dirty="0">
                <a:solidFill>
                  <a:prstClr val="black"/>
                </a:solidFill>
                <a:latin typeface="Tw Cen MT"/>
              </a:rPr>
              <a:t>GROW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. Технология «Стол менторов».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Позиции в общении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1354" y="1600200"/>
            <a:ext cx="11910646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Согласно Л.С. Выготскому, человек в течение своей жизни учится общаться с другими, осваивая разные позиции. Эти позиции мы также активно используем уже во взрослом возрасте.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b="1" dirty="0"/>
              <a:t>1. Позиция «ПРА – МЫ» </a:t>
            </a:r>
          </a:p>
          <a:p>
            <a:pPr marL="0" indent="0" algn="just">
              <a:buNone/>
            </a:pPr>
            <a:r>
              <a:rPr lang="ru-RU" sz="2400" dirty="0"/>
              <a:t>«Мы преодолеем это вместе», «Я буду рядом с тобой в этой ситуации», «Я пройду это вместе с тобой».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Что чувствуете, когда слышите эти фразы?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безопасность, принятие, единение, психологическая поддержка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Как вы можете использовать эту позицию в общении с наставляемым и для чего?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658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6948" y="1600200"/>
            <a:ext cx="11491116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2. </a:t>
            </a:r>
            <a:r>
              <a:rPr lang="ru-RU" sz="2400" b="1" dirty="0"/>
              <a:t>Позиция «НАД»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/>
              <a:t>«Это необходимо делать так», «Повторяй за мной», «Я решаю, где и зачем мы будем встречаться».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Что чувствуете, когда слышите эти фразы?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отделение от другого, активность, сила, власть, контроль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Как вы можете использовать эту позицию в общении с наставляемым и для чего?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Позиции в общении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25798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Позиции в общении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3. </a:t>
            </a:r>
            <a:r>
              <a:rPr lang="ru-RU" sz="2800" b="1" dirty="0"/>
              <a:t>Позиция «ПОД» .</a:t>
            </a:r>
          </a:p>
          <a:p>
            <a:pPr marL="0" indent="0">
              <a:buNone/>
            </a:pPr>
            <a:r>
              <a:rPr lang="ru-RU" sz="2800" dirty="0"/>
              <a:t>«Я не знаю, реши, пожалуйста, сам», «А ты как хочешь?», «Я сделаю так, как ты скажешь».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Что чувствуете, когда слышите эти фразы?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человек забывает о собственных интересах, отдает инициативу другому, неуверенность, пассивность, безответственность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Как вы можете использовать эту позицию в общении с наставляемым и для чего?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03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Позиции в общении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5760" y="1600200"/>
            <a:ext cx="11322304" cy="4495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4. </a:t>
            </a:r>
            <a:r>
              <a:rPr lang="ru-RU" sz="2800" b="1" dirty="0"/>
              <a:t>Позиция «НА РАВНЫХ».</a:t>
            </a:r>
          </a:p>
          <a:p>
            <a:pPr marL="0" indent="0" algn="just">
              <a:buNone/>
            </a:pPr>
            <a:r>
              <a:rPr lang="ru-RU" sz="2800" dirty="0"/>
              <a:t>«Я слышу твои слова, я думаю, что …», «Я предлагаю тебе заняться вот этим, а я сделаю вот это», «Я думаю, что в твоих словах есть то, что важно для тебя».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Что чувствуете, когда слышите эти фразы?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</a:rPr>
              <a:t>партнерство, равные возможности партнеров по отношению друг к другу, осознанность действий, согласованность, равенство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Как вы можете использовать эту позицию в общении с наставляемым и для чего?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74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6CC670E-F951-4141-A5F0-7FD67FD9CE6E}"/>
              </a:ext>
            </a:extLst>
          </p:cNvPr>
          <p:cNvGraphicFramePr/>
          <p:nvPr>
            <p:extLst/>
          </p:nvPr>
        </p:nvGraphicFramePr>
        <p:xfrm>
          <a:off x="1744394" y="2251881"/>
          <a:ext cx="8482818" cy="460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E874C6-C1DE-4022-BE82-4A82A2F534F3}"/>
              </a:ext>
            </a:extLst>
          </p:cNvPr>
          <p:cNvSpPr/>
          <p:nvPr/>
        </p:nvSpPr>
        <p:spPr>
          <a:xfrm>
            <a:off x="562708" y="12088"/>
            <a:ext cx="11338560" cy="2109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и ее актуальность</a:t>
            </a:r>
          </a:p>
          <a:p>
            <a:pPr marL="0" marR="0" lvl="0" indent="44831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 кадров образовательной организации такова, что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70% педагогов школы имеют статус молодого специалиста независимо от возраста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нуждаются в сопровождении профессиональной деятельности в условиях нового педагогического коллектива. </a:t>
            </a:r>
          </a:p>
          <a:p>
            <a:pPr marL="0" marR="0" lvl="0" indent="44831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увеличивается педагогический коллектив. 70% - доля учителей в возрасте до 35 лет.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469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Позиции в общении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2031" y="1600200"/>
            <a:ext cx="11563643" cy="49971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dirty="0"/>
              <a:t>5. </a:t>
            </a:r>
            <a:r>
              <a:rPr lang="ru-RU" sz="3200" b="1" dirty="0"/>
              <a:t>Позиция «ДЕМОНСТРАТИВНО – ОТСТРАНЕННАЯ».</a:t>
            </a:r>
          </a:p>
          <a:p>
            <a:pPr marL="0" indent="0" algn="ctr">
              <a:buNone/>
            </a:pPr>
            <a:r>
              <a:rPr lang="ru-RU" sz="3200" dirty="0"/>
              <a:t>«Да, я понимаю, что ты взрослый, что ты экспериментируешь с собой, со своим телом, со своим образом, в деятельности. Я принимаю то, что ты делаешь, я тебе верю и доверяю. Но если тебе понадобится моя помощь, я окажусь рядом».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Что чувствуете, когда слышите эти фразы?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</a:rPr>
              <a:t>доброжелательное присутствие, позиция наблюдателя,  готовность поддержать, когда это будет необходимо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Как вы можете использовать эту позицию в общении с наставляемым и для чего?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56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192" y="188640"/>
            <a:ext cx="8153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Активное слушание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(умение слушать и слышать)</a:t>
            </a: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572" y="1502782"/>
            <a:ext cx="11657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Перефразирование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 техника, которая направлена на то, чтобы пересказать своими словами то, что Вам только что сказал наставляемый, но сбивчиво, долго, прыгая с мысли на мысль. Вам нужно уловить суть, которую он хотел передать, и переспросить его о том, верно ли Вы его поняли.  </a:t>
            </a:r>
          </a:p>
          <a:p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«- Правильно ли я тебя понял…»</a:t>
            </a:r>
          </a:p>
          <a:p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«- Могу ли я уточнить …»</a:t>
            </a:r>
          </a:p>
          <a:p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«- Таким образом, ты считаешь, что …»</a:t>
            </a:r>
          </a:p>
          <a:p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«- Так ли я тебя услышал …»</a:t>
            </a:r>
          </a:p>
          <a:p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«- Я слышу, что ты говоришь о …»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572" y="5805265"/>
            <a:ext cx="966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Эхо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техника, при которой фраза наставляемого повторяется точь – в - точь  (услышать, как со стороны звучат его слова).  </a:t>
            </a:r>
          </a:p>
        </p:txBody>
      </p:sp>
    </p:spTree>
    <p:extLst>
      <p:ext uri="{BB962C8B-B14F-4D97-AF65-F5344CB8AC3E}">
        <p14:creationId xmlns:p14="http://schemas.microsoft.com/office/powerpoint/2010/main" xmlns="" val="3351184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648" y="228600"/>
            <a:ext cx="8153400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Активное слушание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(умение слушать и </a:t>
            </a:r>
            <a:r>
              <a:rPr lang="ru-RU" sz="3200" dirty="0">
                <a:solidFill>
                  <a:srgbClr val="0070C0"/>
                </a:solidFill>
              </a:rPr>
              <a:t>слышать)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100" dirty="0">
                <a:solidFill>
                  <a:srgbClr val="0070C0"/>
                </a:solidFill>
              </a:rPr>
              <a:t/>
            </a:r>
            <a:br>
              <a:rPr lang="ru-RU" sz="3100" dirty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34572" y="1772816"/>
            <a:ext cx="11282290" cy="202876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DD8047"/>
              </a:buClr>
              <a:buNone/>
            </a:pPr>
            <a:r>
              <a:rPr lang="ru-RU" sz="24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Самораскрытие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используется в том случае, если уместно показать, что вы разделяете переживания и чувства наставляемого и в вашем личном опыте есть подобные переживания. </a:t>
            </a:r>
          </a:p>
          <a:p>
            <a:pPr marL="0" indent="0" algn="just">
              <a:buClr>
                <a:srgbClr val="DD8047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«Я не чувствую, что меня слышат…», «Я боюсь сделать неправильный выбор, не оправдать надежд».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571" y="4365105"/>
            <a:ext cx="11282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Невербальное сопровождение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используется для того, чтобы показать заинтересованность в собеседнике через позу, жесты, мимику, интонации, голос, молчание, паузы.  </a:t>
            </a:r>
          </a:p>
        </p:txBody>
      </p:sp>
    </p:spTree>
    <p:extLst>
      <p:ext uri="{BB962C8B-B14F-4D97-AF65-F5344CB8AC3E}">
        <p14:creationId xmlns:p14="http://schemas.microsoft.com/office/powerpoint/2010/main" xmlns="" val="1903858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648" y="228600"/>
            <a:ext cx="8153400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Активное слушание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u="sng" dirty="0"/>
              <a:t>Резюмирование </a:t>
            </a:r>
            <a:r>
              <a:rPr lang="ru-RU" sz="2600" dirty="0"/>
              <a:t>используется в том случае, если необходимо подытожить, обобщить сказанное, чтобы сложилась общая картина, которую вы оба понимаете однозначно. </a:t>
            </a:r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«Давай подведем итоги сказанного …»</a:t>
            </a:r>
          </a:p>
          <a:p>
            <a:pPr marL="0" indent="0" algn="just">
              <a:buNone/>
            </a:pPr>
            <a:r>
              <a:rPr lang="ru-RU" sz="2600" dirty="0"/>
              <a:t>«Опираясь на твои слова, можно сказать, что …»</a:t>
            </a:r>
          </a:p>
          <a:p>
            <a:pPr marL="0" indent="0" algn="just">
              <a:buNone/>
            </a:pPr>
            <a:r>
              <a:rPr lang="ru-RU" sz="2600" dirty="0"/>
              <a:t>«Главное, о чем ты сказал, - это …»</a:t>
            </a:r>
          </a:p>
          <a:p>
            <a:pPr marL="0" indent="0" algn="just">
              <a:buNone/>
            </a:pPr>
            <a:r>
              <a:rPr lang="ru-RU" sz="2600" dirty="0"/>
              <a:t>«Что для тебя сегодня было важным?»</a:t>
            </a:r>
          </a:p>
          <a:p>
            <a:pPr marL="0" indent="0" algn="just">
              <a:buNone/>
            </a:pPr>
            <a:r>
              <a:rPr lang="ru-RU" sz="2600" dirty="0"/>
              <a:t>«Чего тебе сегодня не хватило?»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91745" y="692696"/>
            <a:ext cx="480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(умение слушать и слышать)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699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«Эти разные вопросы…»</a:t>
            </a:r>
            <a:br>
              <a:rPr lang="ru-RU" dirty="0"/>
            </a:br>
            <a:r>
              <a:rPr lang="ru-RU" sz="3600" dirty="0">
                <a:solidFill>
                  <a:srgbClr val="0070C0"/>
                </a:solidFill>
              </a:rPr>
              <a:t>(умение задавать вопросы)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31504" y="3140969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Закрытые вопросы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используются на стадии проверки и подтверждения информации, резюмирования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Правильно ли я понял, что … так? Вы имели в виду то …?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Вы хотели сказать что …? Вы пришли, чтобы обсудить …?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4112" y="1628801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Открытые вопросы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используются с целью сбора информации, для начала и перехода к следующему этапу разговора,  для того, чтобы заставить собеседника подумать, выяснить его интересы, сомнения, тревоги.   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Что? Где ? Когда? Для чего? Зачем? В связи с чем?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2104" y="4725144"/>
            <a:ext cx="9073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Альтернативные вопросы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дают собеседнику возможность сделать выбор из двух (или более) предложений, проявить инициативу, помогают принять решение.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Как ты поступишь? (не знаю)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Тебе важен сейчас мой опыт или ты хочешь найти свой путь?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28600"/>
            <a:ext cx="885698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Построение встречи по модели</a:t>
            </a:r>
            <a:r>
              <a:rPr lang="en-US" dirty="0"/>
              <a:t> </a:t>
            </a:r>
            <a:r>
              <a:rPr lang="en-US" b="1" dirty="0"/>
              <a:t>GROW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5011" y="335699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Tw Cen MT"/>
              </a:rPr>
              <a:t>R</a:t>
            </a:r>
            <a:r>
              <a:rPr lang="en-US" sz="2800" i="1" dirty="0">
                <a:solidFill>
                  <a:prstClr val="black"/>
                </a:solidFill>
                <a:latin typeface="Tw Cen MT"/>
              </a:rPr>
              <a:t>eality</a:t>
            </a:r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	Реальность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4496" y="3933056"/>
            <a:ext cx="842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Tw Cen MT"/>
              </a:rPr>
              <a:t>O</a:t>
            </a:r>
            <a:r>
              <a:rPr lang="en-US" sz="2800" i="1" dirty="0">
                <a:solidFill>
                  <a:prstClr val="black"/>
                </a:solidFill>
                <a:latin typeface="Tw Cen MT"/>
              </a:rPr>
              <a:t>ptions</a:t>
            </a:r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	Варианты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5560" y="458112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Tw Cen MT"/>
              </a:rPr>
              <a:t>W</a:t>
            </a:r>
            <a:r>
              <a:rPr lang="en-US" sz="2800" i="1" dirty="0">
                <a:solidFill>
                  <a:prstClr val="black"/>
                </a:solidFill>
                <a:latin typeface="Tw Cen MT"/>
              </a:rPr>
              <a:t>ill</a:t>
            </a:r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		Намерение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5561" y="1609636"/>
            <a:ext cx="834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Структура встречи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3578" y="2784425"/>
            <a:ext cx="834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Tw Cen MT"/>
              </a:rPr>
              <a:t>G</a:t>
            </a:r>
            <a:r>
              <a:rPr lang="en-US" sz="2800" i="1" dirty="0">
                <a:solidFill>
                  <a:prstClr val="black"/>
                </a:solidFill>
                <a:latin typeface="Tw Cen MT"/>
              </a:rPr>
              <a:t>oal</a:t>
            </a:r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		Цель </a:t>
            </a:r>
            <a:r>
              <a:rPr lang="en-US" sz="2800" b="1" i="1" dirty="0">
                <a:solidFill>
                  <a:prstClr val="black"/>
                </a:solidFill>
                <a:latin typeface="Tw Cen MT"/>
              </a:rPr>
              <a:t> </a:t>
            </a:r>
            <a:endParaRPr lang="ru-RU" sz="2800" b="1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505" y="5589240"/>
            <a:ext cx="9057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Особая последовательность вопросов для повышения эффективности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228600"/>
            <a:ext cx="9001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Построение встречи по модели</a:t>
            </a:r>
            <a:r>
              <a:rPr lang="en-US" dirty="0"/>
              <a:t> </a:t>
            </a:r>
            <a:r>
              <a:rPr lang="en-US" b="1" dirty="0"/>
              <a:t>GROW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560" y="213285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endParaRPr lang="ru-RU" sz="2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avatars.mds.yandex.net/get-zen_doc/59126/pub_5d9c6214a3f6e400b11d872a_5d9c62361febd400b191f391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443" y="1490726"/>
            <a:ext cx="6486252" cy="45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5560" y="59930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prstClr val="black"/>
                </a:solidFill>
                <a:latin typeface="Calibri" panose="020F0502020204030204" pitchFamily="34" charset="0"/>
              </a:rPr>
              <a:t>Особая последовательность вопросов для повышения эффективности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9B85A2-788D-490A-92FC-A8D2A8CD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1431388"/>
          </a:xfrm>
        </p:spPr>
        <p:txBody>
          <a:bodyPr>
            <a:normAutofit fontScale="90000"/>
          </a:bodyPr>
          <a:lstStyle/>
          <a:p>
            <a:pPr marL="320040" lvl="0" indent="-320040" algn="just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ru-RU" sz="2700" b="1" i="1" dirty="0">
                <a:solidFill>
                  <a:srgbClr val="FF0000"/>
                </a:solidFill>
                <a:ea typeface="+mn-ea"/>
                <a:cs typeface="+mn-cs"/>
              </a:rPr>
              <a:t>Выберите и опишите возможную реальную проблемную ситуацию молодого специалиста, с которой можно обратиться к наставнику. </a:t>
            </a:r>
            <a:r>
              <a:rPr lang="ru-RU" sz="27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0C68D5-61EB-484D-8EF6-2673BB57A71B}"/>
              </a:ext>
            </a:extLst>
          </p:cNvPr>
          <p:cNvSpPr/>
          <p:nvPr/>
        </p:nvSpPr>
        <p:spPr>
          <a:xfrm>
            <a:off x="173501" y="1426437"/>
            <a:ext cx="11844997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трудности и проблемы встречаются в работе начинающего учителя?</a:t>
            </a:r>
            <a:endParaRPr lang="ru-RU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Неумение точно рассчитать время урока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Логично выстроить последовательность   этапов урока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Затруднения при объяснении нового материала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Сложности при постановке вопросов ученикам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в подборе материала,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разработке урока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технологий в преподавании своего предмета.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с дисциплиной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(учитель теряет управление, класс шумит, урок срывается)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Сложности с осуществлением дифференцированного подхода к учащимся 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избегание вызвать слабых учеников, учитель не знает как помочь им. В результате отставание у некоторых учащихся возрастает).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в воспитательной работе  (организация досуга, проведение собрания,  организация дежурства, трудовые дела).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31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Практикум 2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Задание: </a:t>
            </a:r>
          </a:p>
          <a:p>
            <a:pPr marL="0" indent="0" algn="just">
              <a:buNone/>
            </a:pPr>
            <a:r>
              <a:rPr lang="ru-RU" sz="3100" i="1" dirty="0"/>
              <a:t>Перед Вами перечень вопросов 4 - х этапов методики построения встреч по модели </a:t>
            </a:r>
            <a:r>
              <a:rPr lang="en-US" sz="3100" i="1" dirty="0"/>
              <a:t>GROW</a:t>
            </a:r>
            <a:r>
              <a:rPr lang="ru-RU" sz="3100" i="1" dirty="0"/>
              <a:t> (постановка цели, обзор реальности, обзор возможностей, выбор действия). </a:t>
            </a:r>
          </a:p>
          <a:p>
            <a:pPr marL="0" indent="0" algn="just">
              <a:buNone/>
            </a:pPr>
            <a:endParaRPr lang="ru-RU" sz="3100" dirty="0"/>
          </a:p>
          <a:p>
            <a:pPr lvl="0" algn="just"/>
            <a:r>
              <a:rPr lang="ru-RU" sz="3100" i="1" dirty="0"/>
              <a:t>Определите, на каких этапах используются вопросы какого типа (закрытые, открытые, альтернативные). </a:t>
            </a:r>
            <a:endParaRPr lang="ru-RU" sz="3100" dirty="0"/>
          </a:p>
          <a:p>
            <a:pPr lvl="0" algn="just"/>
            <a:r>
              <a:rPr lang="ru-RU" sz="3100" i="1" dirty="0"/>
              <a:t>Разделитесь на пары. Выберите и опишите возможную реальную проблемную ситуацию молодого специалиста, с которой он обращается к наставнику. </a:t>
            </a:r>
            <a:endParaRPr lang="ru-RU" sz="3100" dirty="0"/>
          </a:p>
          <a:p>
            <a:pPr lvl="0" algn="just"/>
            <a:r>
              <a:rPr lang="ru-RU" sz="3100" i="1" dirty="0"/>
              <a:t>С опорой на вопросы представьте свой вариант проведения всех четырех встреч наставника с наставляемым. </a:t>
            </a:r>
            <a:endParaRPr lang="ru-RU" sz="3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913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28600"/>
            <a:ext cx="8856984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Построение встречи по модели</a:t>
            </a:r>
            <a:r>
              <a:rPr lang="en-US" dirty="0"/>
              <a:t> </a:t>
            </a:r>
            <a:r>
              <a:rPr lang="en-US" b="1" dirty="0"/>
              <a:t>GROW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76" y="141277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1 этап. Постановка цели.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442" y="2022516"/>
            <a:ext cx="1128335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Чего ты хочешь? 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Какой результат будет для тебя наилучшим?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 ты поймешь, что это именно тот результат, к которому ты шёл?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По каким критериям будешь оценивать успешность достижения результата? 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важно для тебя в достижении этой цели?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 достижение цели повлияет на все сферы твоей жизни? 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произойдёт, когда ты достигнешь результата? </a:t>
            </a:r>
          </a:p>
          <a:p>
            <a:pPr marL="457200" indent="-457200" algn="just">
              <a:spcAft>
                <a:spcPts val="600"/>
              </a:spcAft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ты получишь из того, чего у тебя нет сейчас?  </a:t>
            </a:r>
          </a:p>
          <a:p>
            <a:pPr algn="r">
              <a:lnSpc>
                <a:spcPct val="20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Какой навык нужен наставнику?</a:t>
            </a:r>
          </a:p>
          <a:p>
            <a:pPr algn="r">
              <a:spcAft>
                <a:spcPts val="600"/>
              </a:spcAft>
            </a:pPr>
            <a:endParaRPr lang="ru-RU" sz="20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0414" y="1565907"/>
            <a:ext cx="1284058" cy="1127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D736A-9ACA-4C91-80EF-4EE2BA5890DF}"/>
              </a:ext>
            </a:extLst>
          </p:cNvPr>
          <p:cNvSpPr/>
          <p:nvPr/>
        </p:nvSpPr>
        <p:spPr>
          <a:xfrm>
            <a:off x="2865120" y="457791"/>
            <a:ext cx="8735192" cy="22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полное раскрытие потенциала личности наставляемого, необходимое для успешной личной и профессиональной самореализации в современных условиях неопределенности, а также создание условий для формирования эффективной системы поддержки, самоопределения и профессиональной ориентации молодых и вновь прибывших специалистов.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276FF9-A3A3-452A-B131-106D9C15F9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808" y="450134"/>
            <a:ext cx="2145978" cy="21459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781EDD-FA27-4B33-B2F9-D71FB54A82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8209" y="2516886"/>
            <a:ext cx="9513791" cy="47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147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Построение встречи по модели</a:t>
            </a:r>
            <a:r>
              <a:rPr lang="en-US" dirty="0"/>
              <a:t> </a:t>
            </a:r>
            <a:r>
              <a:rPr lang="en-US" b="1" dirty="0"/>
              <a:t>GROW</a:t>
            </a:r>
            <a:r>
              <a:rPr lang="ru-RU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6229" y="148478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2 этап. Обзор реальности.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1759789"/>
            <a:ext cx="118268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сейчас происходит? 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тебя больше всего волнует? 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По десятибалльной шкале, если 10 – это идеальная ситуация, на каком уровне (балле) ты находишься сейчас? 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А на каком уровне (балле) ты хотел бы находиться?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ты чувствуешь при этом?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 то, что сейчас происходит, влияет на другие сферы твоей жизни? 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Кто еще вовлечен в ситуацию?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ты уже успел сделать и делаешь для решения этого вопроса? 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Какие ресурсы есть? 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ты получишь из того, чего у тебя нет сейчас? </a:t>
            </a:r>
          </a:p>
          <a:p>
            <a:pPr algn="r"/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Какой навык нужен наставнику?</a:t>
            </a:r>
          </a:p>
          <a:p>
            <a:pPr algn="r"/>
            <a:endParaRPr lang="ru-RU" sz="20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21" y="1540504"/>
            <a:ext cx="1296139" cy="118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85698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Построение встречи по модели</a:t>
            </a:r>
            <a:r>
              <a:rPr lang="en-US" dirty="0"/>
              <a:t> </a:t>
            </a:r>
            <a:r>
              <a:rPr lang="en-US" b="1" dirty="0"/>
              <a:t>GROW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0" y="1378995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3 этап. Обзор возможностей.</a:t>
            </a:r>
          </a:p>
          <a:p>
            <a:pPr algn="ctr"/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(мозговой штурм)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26707"/>
            <a:ext cx="120856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можно сделать для изменения ситуации?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Какие есть варианты?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А какие есть альтернативы?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А ещё? А ещё? А ещё?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А если бы что – то ещё могло быть как вариант, что бы это было?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А что, если бы у тебя были все ресурсы для решения вопроса, что бы ты сделал?   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Кто мог бы помочь тебе в решении этого вопроса?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Где бы ты мог найти информацию?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А что бы ты посоветовал сделать другому на своем месте?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Какие из выбранных вариантов тебе больше нравятся? 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Какой навык нужен наставнику?</a:t>
            </a:r>
          </a:p>
          <a:p>
            <a:pPr algn="r"/>
            <a:endParaRPr lang="ru-RU" sz="20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r"/>
            <a:endParaRPr lang="ru-RU" sz="20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21" y="1540504"/>
            <a:ext cx="1296139" cy="118470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286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Построение встречи по модели</a:t>
            </a:r>
            <a:r>
              <a:rPr lang="en-US" dirty="0"/>
              <a:t> </a:t>
            </a:r>
            <a:r>
              <a:rPr lang="en-US" b="1" dirty="0"/>
              <a:t>GROW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552" y="13446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4 этап. Выбор действия.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18789"/>
            <a:ext cx="119993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Что ты будешь делать?</a:t>
            </a:r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 ты это будешь делать?</a:t>
            </a:r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Каким будет твой первый шаг?</a:t>
            </a:r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Когда ты это сделаешь?</a:t>
            </a:r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Есть ли что – то, что необходимо учесть перед тем, как приступить к действию?</a:t>
            </a:r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Достигнешь ли ты при этом своей цели? </a:t>
            </a:r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Какая поддержка тебе нужна?</a:t>
            </a:r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Какие возможны препятствия на пути? </a:t>
            </a:r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prstClr val="black"/>
                </a:solidFill>
                <a:latin typeface="Calibri" panose="020F0502020204030204" pitchFamily="34" charset="0"/>
              </a:rPr>
              <a:t>Как ты оценишь по шкале от 1 до 10 степень уверенности в том, что ты это сделаешь?</a:t>
            </a:r>
          </a:p>
          <a:p>
            <a:pPr marL="457200" indent="-457200" algn="just">
              <a:buFontTx/>
              <a:buChar char="-"/>
            </a:pPr>
            <a:endParaRPr lang="ru-RU" sz="20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Какой навык нужен наставнику?</a:t>
            </a:r>
          </a:p>
          <a:p>
            <a:pPr algn="just"/>
            <a:endParaRPr lang="ru-RU" sz="20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21" y="1540504"/>
            <a:ext cx="1296139" cy="118470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Уровни владения  компетенцией: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9131465"/>
              </p:ext>
            </p:extLst>
          </p:nvPr>
        </p:nvGraphicFramePr>
        <p:xfrm>
          <a:off x="1919536" y="1397000"/>
          <a:ext cx="806489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Минимальный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Действие недостаточно сформировано, выполняется эпизодически.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Выполнение действия соответствует требованиям. Решает стандартные профессиональные задачи.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Действие выполняется качественно, уверенно. Способен решать нестандартные ситуации, помогать коллегам в трудовой деятельности.  </a:t>
                      </a:r>
                    </a:p>
                    <a:p>
                      <a:pPr algn="just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7991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Определить перечень необходимых компетенций (действий) в  квалификационном профиле молодого специалиста.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основании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ФГОС;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квалификационная характеристика </a:t>
            </a:r>
          </a:p>
          <a:p>
            <a:pPr marL="109728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должности;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1 для работы:</a:t>
            </a:r>
          </a:p>
        </p:txBody>
      </p:sp>
      <p:pic>
        <p:nvPicPr>
          <p:cNvPr id="1026" name="Picture 2" descr="C:\Users\User\Downloads\V37055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8024" y="4509120"/>
            <a:ext cx="2069976" cy="199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2404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1434" y="995553"/>
            <a:ext cx="1431048" cy="46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2" y="857252"/>
            <a:ext cx="4686499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751" y="941392"/>
            <a:ext cx="4465955" cy="4968240"/>
          </a:xfrm>
          <a:custGeom>
            <a:avLst/>
            <a:gdLst/>
            <a:ahLst/>
            <a:cxnLst/>
            <a:rect l="l" t="t" r="r" b="b"/>
            <a:pathLst>
              <a:path w="4465955" h="4968240">
                <a:moveTo>
                  <a:pt x="0" y="4967986"/>
                </a:moveTo>
                <a:lnTo>
                  <a:pt x="4465447" y="4967986"/>
                </a:lnTo>
                <a:lnTo>
                  <a:pt x="4465447" y="0"/>
                </a:lnTo>
                <a:lnTo>
                  <a:pt x="0" y="0"/>
                </a:lnTo>
                <a:lnTo>
                  <a:pt x="0" y="496798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1002" y="3940583"/>
            <a:ext cx="4087876" cy="1879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20933" y="5281650"/>
            <a:ext cx="0" cy="720090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0"/>
                </a:moveTo>
                <a:lnTo>
                  <a:pt x="0" y="720000"/>
                </a:lnTo>
              </a:path>
            </a:pathLst>
          </a:custGeom>
          <a:ln w="127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9841" y="4127248"/>
            <a:ext cx="153888" cy="10877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/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НАПРАВЛЕНИЕ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 4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3442" y="986536"/>
            <a:ext cx="3863975" cy="82359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  <a:p>
            <a:pPr marL="12700">
              <a:spcBef>
                <a:spcPts val="35"/>
              </a:spcBef>
            </a:pPr>
            <a:r>
              <a:rPr sz="2000" spc="-5" dirty="0">
                <a:solidFill>
                  <a:srgbClr val="FFFFFF"/>
                </a:solidFill>
              </a:rPr>
              <a:t>ПЕДАГОГИЧЕСКОГО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КОРПУСА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8157973" y="1293115"/>
            <a:ext cx="1487805" cy="123825"/>
          </a:xfrm>
          <a:custGeom>
            <a:avLst/>
            <a:gdLst/>
            <a:ahLst/>
            <a:cxnLst/>
            <a:rect l="l" t="t" r="r" b="b"/>
            <a:pathLst>
              <a:path w="1487804" h="123825">
                <a:moveTo>
                  <a:pt x="0" y="0"/>
                </a:moveTo>
                <a:lnTo>
                  <a:pt x="1487424" y="1234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7973" y="2586991"/>
            <a:ext cx="1487805" cy="123825"/>
          </a:xfrm>
          <a:custGeom>
            <a:avLst/>
            <a:gdLst/>
            <a:ahLst/>
            <a:cxnLst/>
            <a:rect l="l" t="t" r="r" b="b"/>
            <a:pathLst>
              <a:path w="1487804" h="123825">
                <a:moveTo>
                  <a:pt x="0" y="123444"/>
                </a:moveTo>
                <a:lnTo>
                  <a:pt x="14874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97173" y="1137555"/>
            <a:ext cx="1360170" cy="1729105"/>
          </a:xfrm>
          <a:custGeom>
            <a:avLst/>
            <a:gdLst/>
            <a:ahLst/>
            <a:cxnLst/>
            <a:rect l="l" t="t" r="r" b="b"/>
            <a:pathLst>
              <a:path w="1360170" h="1729105">
                <a:moveTo>
                  <a:pt x="846219" y="0"/>
                </a:moveTo>
                <a:lnTo>
                  <a:pt x="801962" y="2090"/>
                </a:lnTo>
                <a:lnTo>
                  <a:pt x="757913" y="6430"/>
                </a:lnTo>
                <a:lnTo>
                  <a:pt x="714162" y="13003"/>
                </a:lnTo>
                <a:lnTo>
                  <a:pt x="670802" y="21792"/>
                </a:lnTo>
                <a:lnTo>
                  <a:pt x="627925" y="32781"/>
                </a:lnTo>
                <a:lnTo>
                  <a:pt x="585622" y="45955"/>
                </a:lnTo>
                <a:lnTo>
                  <a:pt x="543985" y="61297"/>
                </a:lnTo>
                <a:lnTo>
                  <a:pt x="503106" y="78791"/>
                </a:lnTo>
                <a:lnTo>
                  <a:pt x="463077" y="98421"/>
                </a:lnTo>
                <a:lnTo>
                  <a:pt x="423990" y="120170"/>
                </a:lnTo>
                <a:lnTo>
                  <a:pt x="385936" y="144024"/>
                </a:lnTo>
                <a:lnTo>
                  <a:pt x="349007" y="169964"/>
                </a:lnTo>
                <a:lnTo>
                  <a:pt x="313295" y="197976"/>
                </a:lnTo>
                <a:lnTo>
                  <a:pt x="278892" y="228043"/>
                </a:lnTo>
                <a:lnTo>
                  <a:pt x="245889" y="260149"/>
                </a:lnTo>
                <a:lnTo>
                  <a:pt x="214379" y="294278"/>
                </a:lnTo>
                <a:lnTo>
                  <a:pt x="184453" y="330413"/>
                </a:lnTo>
                <a:lnTo>
                  <a:pt x="156203" y="368539"/>
                </a:lnTo>
                <a:lnTo>
                  <a:pt x="130049" y="408120"/>
                </a:lnTo>
                <a:lnTo>
                  <a:pt x="106337" y="448596"/>
                </a:lnTo>
                <a:lnTo>
                  <a:pt x="85051" y="489875"/>
                </a:lnTo>
                <a:lnTo>
                  <a:pt x="66176" y="531864"/>
                </a:lnTo>
                <a:lnTo>
                  <a:pt x="49695" y="574473"/>
                </a:lnTo>
                <a:lnTo>
                  <a:pt x="35591" y="617609"/>
                </a:lnTo>
                <a:lnTo>
                  <a:pt x="23849" y="661180"/>
                </a:lnTo>
                <a:lnTo>
                  <a:pt x="14453" y="705095"/>
                </a:lnTo>
                <a:lnTo>
                  <a:pt x="7386" y="749262"/>
                </a:lnTo>
                <a:lnTo>
                  <a:pt x="2632" y="793589"/>
                </a:lnTo>
                <a:lnTo>
                  <a:pt x="175" y="837985"/>
                </a:lnTo>
                <a:lnTo>
                  <a:pt x="0" y="882357"/>
                </a:lnTo>
                <a:lnTo>
                  <a:pt x="2088" y="926614"/>
                </a:lnTo>
                <a:lnTo>
                  <a:pt x="6425" y="970663"/>
                </a:lnTo>
                <a:lnTo>
                  <a:pt x="12995" y="1014414"/>
                </a:lnTo>
                <a:lnTo>
                  <a:pt x="21781" y="1057774"/>
                </a:lnTo>
                <a:lnTo>
                  <a:pt x="32766" y="1100651"/>
                </a:lnTo>
                <a:lnTo>
                  <a:pt x="45936" y="1142954"/>
                </a:lnTo>
                <a:lnTo>
                  <a:pt x="61273" y="1184591"/>
                </a:lnTo>
                <a:lnTo>
                  <a:pt x="78762" y="1225469"/>
                </a:lnTo>
                <a:lnTo>
                  <a:pt x="98386" y="1265498"/>
                </a:lnTo>
                <a:lnTo>
                  <a:pt x="120129" y="1304586"/>
                </a:lnTo>
                <a:lnTo>
                  <a:pt x="143974" y="1342640"/>
                </a:lnTo>
                <a:lnTo>
                  <a:pt x="169907" y="1379569"/>
                </a:lnTo>
                <a:lnTo>
                  <a:pt x="197911" y="1415281"/>
                </a:lnTo>
                <a:lnTo>
                  <a:pt x="227968" y="1449684"/>
                </a:lnTo>
                <a:lnTo>
                  <a:pt x="260064" y="1482687"/>
                </a:lnTo>
                <a:lnTo>
                  <a:pt x="294183" y="1514197"/>
                </a:lnTo>
                <a:lnTo>
                  <a:pt x="330307" y="1544122"/>
                </a:lnTo>
                <a:lnTo>
                  <a:pt x="368420" y="1572372"/>
                </a:lnTo>
                <a:lnTo>
                  <a:pt x="409607" y="1599500"/>
                </a:lnTo>
                <a:lnTo>
                  <a:pt x="451903" y="1624043"/>
                </a:lnTo>
                <a:lnTo>
                  <a:pt x="495200" y="1646004"/>
                </a:lnTo>
                <a:lnTo>
                  <a:pt x="539385" y="1665380"/>
                </a:lnTo>
                <a:lnTo>
                  <a:pt x="584347" y="1682173"/>
                </a:lnTo>
                <a:lnTo>
                  <a:pt x="629976" y="1696383"/>
                </a:lnTo>
                <a:lnTo>
                  <a:pt x="676160" y="1708009"/>
                </a:lnTo>
                <a:lnTo>
                  <a:pt x="722788" y="1717052"/>
                </a:lnTo>
                <a:lnTo>
                  <a:pt x="769750" y="1723510"/>
                </a:lnTo>
                <a:lnTo>
                  <a:pt x="816934" y="1727386"/>
                </a:lnTo>
                <a:lnTo>
                  <a:pt x="864228" y="1728678"/>
                </a:lnTo>
                <a:lnTo>
                  <a:pt x="911523" y="1727386"/>
                </a:lnTo>
                <a:lnTo>
                  <a:pt x="958707" y="1723510"/>
                </a:lnTo>
                <a:lnTo>
                  <a:pt x="1005668" y="1717052"/>
                </a:lnTo>
                <a:lnTo>
                  <a:pt x="1052297" y="1708009"/>
                </a:lnTo>
                <a:lnTo>
                  <a:pt x="1098481" y="1696383"/>
                </a:lnTo>
                <a:lnTo>
                  <a:pt x="1144110" y="1682173"/>
                </a:lnTo>
                <a:lnTo>
                  <a:pt x="1189072" y="1665380"/>
                </a:lnTo>
                <a:lnTo>
                  <a:pt x="1233257" y="1646004"/>
                </a:lnTo>
                <a:lnTo>
                  <a:pt x="1276553" y="1624043"/>
                </a:lnTo>
                <a:lnTo>
                  <a:pt x="1318850" y="1599500"/>
                </a:lnTo>
                <a:lnTo>
                  <a:pt x="1360036" y="1572372"/>
                </a:lnTo>
                <a:lnTo>
                  <a:pt x="864228" y="864347"/>
                </a:lnTo>
                <a:lnTo>
                  <a:pt x="1360036" y="156195"/>
                </a:lnTo>
                <a:lnTo>
                  <a:pt x="1320455" y="130041"/>
                </a:lnTo>
                <a:lnTo>
                  <a:pt x="1279979" y="106329"/>
                </a:lnTo>
                <a:lnTo>
                  <a:pt x="1238701" y="85043"/>
                </a:lnTo>
                <a:lnTo>
                  <a:pt x="1196712" y="66168"/>
                </a:lnTo>
                <a:lnTo>
                  <a:pt x="1154103" y="49687"/>
                </a:lnTo>
                <a:lnTo>
                  <a:pt x="1110967" y="35584"/>
                </a:lnTo>
                <a:lnTo>
                  <a:pt x="1067396" y="23843"/>
                </a:lnTo>
                <a:lnTo>
                  <a:pt x="1023480" y="14447"/>
                </a:lnTo>
                <a:lnTo>
                  <a:pt x="979313" y="7381"/>
                </a:lnTo>
                <a:lnTo>
                  <a:pt x="934986" y="2629"/>
                </a:lnTo>
                <a:lnTo>
                  <a:pt x="890591" y="174"/>
                </a:lnTo>
                <a:lnTo>
                  <a:pt x="846219" y="0"/>
                </a:lnTo>
                <a:close/>
              </a:path>
            </a:pathLst>
          </a:custGeom>
          <a:solidFill>
            <a:srgbClr val="5F749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09995" y="1414124"/>
            <a:ext cx="1176020" cy="1176020"/>
          </a:xfrm>
          <a:custGeom>
            <a:avLst/>
            <a:gdLst/>
            <a:ahLst/>
            <a:cxnLst/>
            <a:rect l="l" t="t" r="r" b="b"/>
            <a:pathLst>
              <a:path w="1176020" h="1176020">
                <a:moveTo>
                  <a:pt x="600018" y="0"/>
                </a:moveTo>
                <a:lnTo>
                  <a:pt x="554746" y="755"/>
                </a:lnTo>
                <a:lnTo>
                  <a:pt x="509508" y="5013"/>
                </a:lnTo>
                <a:lnTo>
                  <a:pt x="464514" y="12811"/>
                </a:lnTo>
                <a:lnTo>
                  <a:pt x="419976" y="24185"/>
                </a:lnTo>
                <a:lnTo>
                  <a:pt x="376104" y="39173"/>
                </a:lnTo>
                <a:lnTo>
                  <a:pt x="333109" y="57812"/>
                </a:lnTo>
                <a:lnTo>
                  <a:pt x="291201" y="80140"/>
                </a:lnTo>
                <a:lnTo>
                  <a:pt x="250591" y="106192"/>
                </a:lnTo>
                <a:lnTo>
                  <a:pt x="212216" y="135437"/>
                </a:lnTo>
                <a:lnTo>
                  <a:pt x="176898" y="167176"/>
                </a:lnTo>
                <a:lnTo>
                  <a:pt x="144673" y="201199"/>
                </a:lnTo>
                <a:lnTo>
                  <a:pt x="115580" y="237294"/>
                </a:lnTo>
                <a:lnTo>
                  <a:pt x="89654" y="275253"/>
                </a:lnTo>
                <a:lnTo>
                  <a:pt x="66934" y="314862"/>
                </a:lnTo>
                <a:lnTo>
                  <a:pt x="47455" y="355913"/>
                </a:lnTo>
                <a:lnTo>
                  <a:pt x="31257" y="398194"/>
                </a:lnTo>
                <a:lnTo>
                  <a:pt x="18375" y="441495"/>
                </a:lnTo>
                <a:lnTo>
                  <a:pt x="8846" y="485604"/>
                </a:lnTo>
                <a:lnTo>
                  <a:pt x="2709" y="530312"/>
                </a:lnTo>
                <a:lnTo>
                  <a:pt x="0" y="575407"/>
                </a:lnTo>
                <a:lnTo>
                  <a:pt x="755" y="620679"/>
                </a:lnTo>
                <a:lnTo>
                  <a:pt x="5013" y="665917"/>
                </a:lnTo>
                <a:lnTo>
                  <a:pt x="12811" y="710910"/>
                </a:lnTo>
                <a:lnTo>
                  <a:pt x="24185" y="755448"/>
                </a:lnTo>
                <a:lnTo>
                  <a:pt x="39173" y="799320"/>
                </a:lnTo>
                <a:lnTo>
                  <a:pt x="57812" y="842316"/>
                </a:lnTo>
                <a:lnTo>
                  <a:pt x="80140" y="884224"/>
                </a:lnTo>
                <a:lnTo>
                  <a:pt x="106192" y="924834"/>
                </a:lnTo>
                <a:lnTo>
                  <a:pt x="135455" y="963209"/>
                </a:lnTo>
                <a:lnTo>
                  <a:pt x="167210" y="998527"/>
                </a:lnTo>
                <a:lnTo>
                  <a:pt x="201248" y="1030751"/>
                </a:lnTo>
                <a:lnTo>
                  <a:pt x="237356" y="1059845"/>
                </a:lnTo>
                <a:lnTo>
                  <a:pt x="275326" y="1085771"/>
                </a:lnTo>
                <a:lnTo>
                  <a:pt x="314946" y="1108491"/>
                </a:lnTo>
                <a:lnTo>
                  <a:pt x="356005" y="1127969"/>
                </a:lnTo>
                <a:lnTo>
                  <a:pt x="398294" y="1144168"/>
                </a:lnTo>
                <a:lnTo>
                  <a:pt x="441601" y="1157050"/>
                </a:lnTo>
                <a:lnTo>
                  <a:pt x="485715" y="1166578"/>
                </a:lnTo>
                <a:lnTo>
                  <a:pt x="530427" y="1172716"/>
                </a:lnTo>
                <a:lnTo>
                  <a:pt x="575526" y="1175425"/>
                </a:lnTo>
                <a:lnTo>
                  <a:pt x="620800" y="1174669"/>
                </a:lnTo>
                <a:lnTo>
                  <a:pt x="666040" y="1170411"/>
                </a:lnTo>
                <a:lnTo>
                  <a:pt x="711035" y="1162614"/>
                </a:lnTo>
                <a:lnTo>
                  <a:pt x="755574" y="1151239"/>
                </a:lnTo>
                <a:lnTo>
                  <a:pt x="799447" y="1136251"/>
                </a:lnTo>
                <a:lnTo>
                  <a:pt x="842443" y="1117612"/>
                </a:lnTo>
                <a:lnTo>
                  <a:pt x="884351" y="1095285"/>
                </a:lnTo>
                <a:lnTo>
                  <a:pt x="924961" y="1069233"/>
                </a:lnTo>
                <a:lnTo>
                  <a:pt x="587776" y="587776"/>
                </a:lnTo>
                <a:lnTo>
                  <a:pt x="1175228" y="587776"/>
                </a:lnTo>
                <a:lnTo>
                  <a:pt x="1170415" y="509508"/>
                </a:lnTo>
                <a:lnTo>
                  <a:pt x="1162616" y="464514"/>
                </a:lnTo>
                <a:lnTo>
                  <a:pt x="1151240" y="419976"/>
                </a:lnTo>
                <a:lnTo>
                  <a:pt x="1136252" y="376104"/>
                </a:lnTo>
                <a:lnTo>
                  <a:pt x="1117612" y="333109"/>
                </a:lnTo>
                <a:lnTo>
                  <a:pt x="1095285" y="291201"/>
                </a:lnTo>
                <a:lnTo>
                  <a:pt x="1069233" y="250591"/>
                </a:lnTo>
                <a:lnTo>
                  <a:pt x="1039988" y="212216"/>
                </a:lnTo>
                <a:lnTo>
                  <a:pt x="1008249" y="176898"/>
                </a:lnTo>
                <a:lnTo>
                  <a:pt x="974226" y="144673"/>
                </a:lnTo>
                <a:lnTo>
                  <a:pt x="938130" y="115580"/>
                </a:lnTo>
                <a:lnTo>
                  <a:pt x="900172" y="89654"/>
                </a:lnTo>
                <a:lnTo>
                  <a:pt x="860562" y="66934"/>
                </a:lnTo>
                <a:lnTo>
                  <a:pt x="819511" y="47455"/>
                </a:lnTo>
                <a:lnTo>
                  <a:pt x="777230" y="31257"/>
                </a:lnTo>
                <a:lnTo>
                  <a:pt x="733930" y="18375"/>
                </a:lnTo>
                <a:lnTo>
                  <a:pt x="689820" y="8846"/>
                </a:lnTo>
                <a:lnTo>
                  <a:pt x="645113" y="2709"/>
                </a:lnTo>
                <a:lnTo>
                  <a:pt x="600018" y="0"/>
                </a:lnTo>
                <a:close/>
              </a:path>
              <a:path w="1176020" h="1176020">
                <a:moveTo>
                  <a:pt x="1175228" y="587776"/>
                </a:moveTo>
                <a:lnTo>
                  <a:pt x="587776" y="587776"/>
                </a:lnTo>
                <a:lnTo>
                  <a:pt x="924961" y="1069233"/>
                </a:lnTo>
                <a:lnTo>
                  <a:pt x="963318" y="1039988"/>
                </a:lnTo>
                <a:lnTo>
                  <a:pt x="998619" y="1008249"/>
                </a:lnTo>
                <a:lnTo>
                  <a:pt x="1030829" y="974226"/>
                </a:lnTo>
                <a:lnTo>
                  <a:pt x="1059910" y="938130"/>
                </a:lnTo>
                <a:lnTo>
                  <a:pt x="1085824" y="900172"/>
                </a:lnTo>
                <a:lnTo>
                  <a:pt x="1108535" y="860562"/>
                </a:lnTo>
                <a:lnTo>
                  <a:pt x="1128004" y="819511"/>
                </a:lnTo>
                <a:lnTo>
                  <a:pt x="1144195" y="777230"/>
                </a:lnTo>
                <a:lnTo>
                  <a:pt x="1157071" y="733930"/>
                </a:lnTo>
                <a:lnTo>
                  <a:pt x="1166594" y="689820"/>
                </a:lnTo>
                <a:lnTo>
                  <a:pt x="1172727" y="645113"/>
                </a:lnTo>
                <a:lnTo>
                  <a:pt x="1175433" y="600018"/>
                </a:lnTo>
                <a:lnTo>
                  <a:pt x="1175228" y="587776"/>
                </a:lnTo>
                <a:close/>
              </a:path>
            </a:pathLst>
          </a:custGeom>
          <a:solidFill>
            <a:srgbClr val="00CC9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61404" y="1293750"/>
            <a:ext cx="864869" cy="1416685"/>
          </a:xfrm>
          <a:custGeom>
            <a:avLst/>
            <a:gdLst/>
            <a:ahLst/>
            <a:cxnLst/>
            <a:rect l="l" t="t" r="r" b="b"/>
            <a:pathLst>
              <a:path w="864870" h="1416685">
                <a:moveTo>
                  <a:pt x="495807" y="0"/>
                </a:moveTo>
                <a:lnTo>
                  <a:pt x="0" y="708151"/>
                </a:lnTo>
                <a:lnTo>
                  <a:pt x="495807" y="1416177"/>
                </a:lnTo>
                <a:lnTo>
                  <a:pt x="533934" y="1387927"/>
                </a:lnTo>
                <a:lnTo>
                  <a:pt x="570069" y="1358001"/>
                </a:lnTo>
                <a:lnTo>
                  <a:pt x="604198" y="1326491"/>
                </a:lnTo>
                <a:lnTo>
                  <a:pt x="636304" y="1293488"/>
                </a:lnTo>
                <a:lnTo>
                  <a:pt x="666371" y="1259085"/>
                </a:lnTo>
                <a:lnTo>
                  <a:pt x="694383" y="1223373"/>
                </a:lnTo>
                <a:lnTo>
                  <a:pt x="720323" y="1186444"/>
                </a:lnTo>
                <a:lnTo>
                  <a:pt x="744176" y="1148390"/>
                </a:lnTo>
                <a:lnTo>
                  <a:pt x="765926" y="1109303"/>
                </a:lnTo>
                <a:lnTo>
                  <a:pt x="785556" y="1069274"/>
                </a:lnTo>
                <a:lnTo>
                  <a:pt x="803050" y="1028395"/>
                </a:lnTo>
                <a:lnTo>
                  <a:pt x="818392" y="986758"/>
                </a:lnTo>
                <a:lnTo>
                  <a:pt x="831565" y="944455"/>
                </a:lnTo>
                <a:lnTo>
                  <a:pt x="842555" y="901578"/>
                </a:lnTo>
                <a:lnTo>
                  <a:pt x="851344" y="858218"/>
                </a:lnTo>
                <a:lnTo>
                  <a:pt x="857917" y="814467"/>
                </a:lnTo>
                <a:lnTo>
                  <a:pt x="862256" y="770418"/>
                </a:lnTo>
                <a:lnTo>
                  <a:pt x="864347" y="726161"/>
                </a:lnTo>
                <a:lnTo>
                  <a:pt x="864173" y="681789"/>
                </a:lnTo>
                <a:lnTo>
                  <a:pt x="861718" y="637394"/>
                </a:lnTo>
                <a:lnTo>
                  <a:pt x="856966" y="593067"/>
                </a:lnTo>
                <a:lnTo>
                  <a:pt x="849900" y="548899"/>
                </a:lnTo>
                <a:lnTo>
                  <a:pt x="840504" y="504984"/>
                </a:lnTo>
                <a:lnTo>
                  <a:pt x="828763" y="461413"/>
                </a:lnTo>
                <a:lnTo>
                  <a:pt x="814660" y="418277"/>
                </a:lnTo>
                <a:lnTo>
                  <a:pt x="798179" y="375668"/>
                </a:lnTo>
                <a:lnTo>
                  <a:pt x="779304" y="333679"/>
                </a:lnTo>
                <a:lnTo>
                  <a:pt x="758018" y="292400"/>
                </a:lnTo>
                <a:lnTo>
                  <a:pt x="734306" y="251925"/>
                </a:lnTo>
                <a:lnTo>
                  <a:pt x="708151" y="212343"/>
                </a:lnTo>
                <a:lnTo>
                  <a:pt x="678055" y="171920"/>
                </a:lnTo>
                <a:lnTo>
                  <a:pt x="645733" y="133387"/>
                </a:lnTo>
                <a:lnTo>
                  <a:pt x="611266" y="96837"/>
                </a:lnTo>
                <a:lnTo>
                  <a:pt x="574736" y="62361"/>
                </a:lnTo>
                <a:lnTo>
                  <a:pt x="536222" y="30051"/>
                </a:lnTo>
                <a:lnTo>
                  <a:pt x="495807" y="0"/>
                </a:lnTo>
                <a:close/>
              </a:path>
            </a:pathLst>
          </a:custGeom>
          <a:solidFill>
            <a:srgbClr val="00CC9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1177" y="1698880"/>
            <a:ext cx="802005" cy="49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25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0480" algn="ctr">
              <a:lnSpc>
                <a:spcPts val="1505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человек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27059" y="1698880"/>
            <a:ext cx="802005" cy="49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25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1755">
              <a:lnSpc>
                <a:spcPts val="1505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человек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7213" y="2906268"/>
            <a:ext cx="13004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численность  пе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агоги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ческ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х 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работников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42760" y="1835279"/>
            <a:ext cx="439420" cy="1419225"/>
          </a:xfrm>
          <a:custGeom>
            <a:avLst/>
            <a:gdLst/>
            <a:ahLst/>
            <a:cxnLst/>
            <a:rect l="l" t="t" r="r" b="b"/>
            <a:pathLst>
              <a:path w="439420" h="1419225">
                <a:moveTo>
                  <a:pt x="362712" y="31750"/>
                </a:moveTo>
                <a:lnTo>
                  <a:pt x="0" y="31750"/>
                </a:lnTo>
                <a:lnTo>
                  <a:pt x="0" y="1419098"/>
                </a:lnTo>
                <a:lnTo>
                  <a:pt x="234950" y="1419098"/>
                </a:lnTo>
                <a:lnTo>
                  <a:pt x="234950" y="1412748"/>
                </a:lnTo>
                <a:lnTo>
                  <a:pt x="12700" y="1412748"/>
                </a:lnTo>
                <a:lnTo>
                  <a:pt x="6350" y="1406398"/>
                </a:lnTo>
                <a:lnTo>
                  <a:pt x="12700" y="140639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362712" y="38100"/>
                </a:lnTo>
                <a:lnTo>
                  <a:pt x="362712" y="31750"/>
                </a:lnTo>
                <a:close/>
              </a:path>
              <a:path w="439420" h="1419225">
                <a:moveTo>
                  <a:pt x="12700" y="1406398"/>
                </a:moveTo>
                <a:lnTo>
                  <a:pt x="6350" y="1406398"/>
                </a:lnTo>
                <a:lnTo>
                  <a:pt x="12700" y="1412748"/>
                </a:lnTo>
                <a:lnTo>
                  <a:pt x="12700" y="1406398"/>
                </a:lnTo>
                <a:close/>
              </a:path>
              <a:path w="439420" h="1419225">
                <a:moveTo>
                  <a:pt x="234950" y="1406398"/>
                </a:moveTo>
                <a:lnTo>
                  <a:pt x="12700" y="1406398"/>
                </a:lnTo>
                <a:lnTo>
                  <a:pt x="12700" y="1412748"/>
                </a:lnTo>
                <a:lnTo>
                  <a:pt x="234950" y="1412748"/>
                </a:lnTo>
                <a:lnTo>
                  <a:pt x="234950" y="1406398"/>
                </a:lnTo>
                <a:close/>
              </a:path>
              <a:path w="439420" h="1419225">
                <a:moveTo>
                  <a:pt x="362712" y="0"/>
                </a:moveTo>
                <a:lnTo>
                  <a:pt x="362712" y="76200"/>
                </a:lnTo>
                <a:lnTo>
                  <a:pt x="426212" y="44450"/>
                </a:lnTo>
                <a:lnTo>
                  <a:pt x="375412" y="44450"/>
                </a:lnTo>
                <a:lnTo>
                  <a:pt x="375412" y="31750"/>
                </a:lnTo>
                <a:lnTo>
                  <a:pt x="426212" y="31750"/>
                </a:lnTo>
                <a:lnTo>
                  <a:pt x="362712" y="0"/>
                </a:lnTo>
                <a:close/>
              </a:path>
              <a:path w="439420" h="1419225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439420" h="1419225">
                <a:moveTo>
                  <a:pt x="362712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362712" y="44450"/>
                </a:lnTo>
                <a:lnTo>
                  <a:pt x="362712" y="38100"/>
                </a:lnTo>
                <a:close/>
              </a:path>
              <a:path w="439420" h="1419225">
                <a:moveTo>
                  <a:pt x="426212" y="31750"/>
                </a:moveTo>
                <a:lnTo>
                  <a:pt x="375412" y="31750"/>
                </a:lnTo>
                <a:lnTo>
                  <a:pt x="375412" y="44450"/>
                </a:lnTo>
                <a:lnTo>
                  <a:pt x="426212" y="44450"/>
                </a:lnTo>
                <a:lnTo>
                  <a:pt x="438912" y="38100"/>
                </a:lnTo>
                <a:lnTo>
                  <a:pt x="426212" y="31750"/>
                </a:lnTo>
                <a:close/>
              </a:path>
            </a:pathLst>
          </a:custGeom>
          <a:solidFill>
            <a:srgbClr val="5F749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0289" y="2906268"/>
            <a:ext cx="107061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численность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учителей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90761" y="1915162"/>
            <a:ext cx="608965" cy="962025"/>
          </a:xfrm>
          <a:custGeom>
            <a:avLst/>
            <a:gdLst/>
            <a:ahLst/>
            <a:cxnLst/>
            <a:rect l="l" t="t" r="r" b="b"/>
            <a:pathLst>
              <a:path w="608965" h="962025">
                <a:moveTo>
                  <a:pt x="595757" y="731901"/>
                </a:moveTo>
                <a:lnTo>
                  <a:pt x="0" y="731901"/>
                </a:lnTo>
                <a:lnTo>
                  <a:pt x="0" y="961897"/>
                </a:lnTo>
                <a:lnTo>
                  <a:pt x="12700" y="961897"/>
                </a:lnTo>
                <a:lnTo>
                  <a:pt x="12700" y="744601"/>
                </a:lnTo>
                <a:lnTo>
                  <a:pt x="6350" y="744601"/>
                </a:lnTo>
                <a:lnTo>
                  <a:pt x="12700" y="738251"/>
                </a:lnTo>
                <a:lnTo>
                  <a:pt x="595757" y="738251"/>
                </a:lnTo>
                <a:lnTo>
                  <a:pt x="595757" y="731901"/>
                </a:lnTo>
                <a:close/>
              </a:path>
              <a:path w="608965" h="962025">
                <a:moveTo>
                  <a:pt x="12700" y="738251"/>
                </a:moveTo>
                <a:lnTo>
                  <a:pt x="6350" y="744601"/>
                </a:lnTo>
                <a:lnTo>
                  <a:pt x="12700" y="744601"/>
                </a:lnTo>
                <a:lnTo>
                  <a:pt x="12700" y="738251"/>
                </a:lnTo>
                <a:close/>
              </a:path>
              <a:path w="608965" h="962025">
                <a:moveTo>
                  <a:pt x="608457" y="731901"/>
                </a:moveTo>
                <a:lnTo>
                  <a:pt x="602107" y="731901"/>
                </a:lnTo>
                <a:lnTo>
                  <a:pt x="595757" y="738251"/>
                </a:lnTo>
                <a:lnTo>
                  <a:pt x="12700" y="738251"/>
                </a:lnTo>
                <a:lnTo>
                  <a:pt x="12700" y="744601"/>
                </a:lnTo>
                <a:lnTo>
                  <a:pt x="608457" y="744601"/>
                </a:lnTo>
                <a:lnTo>
                  <a:pt x="608457" y="731901"/>
                </a:lnTo>
                <a:close/>
              </a:path>
              <a:path w="608965" h="962025">
                <a:moveTo>
                  <a:pt x="595757" y="38100"/>
                </a:moveTo>
                <a:lnTo>
                  <a:pt x="595757" y="738251"/>
                </a:lnTo>
                <a:lnTo>
                  <a:pt x="602107" y="731901"/>
                </a:lnTo>
                <a:lnTo>
                  <a:pt x="608457" y="731901"/>
                </a:lnTo>
                <a:lnTo>
                  <a:pt x="608457" y="44450"/>
                </a:lnTo>
                <a:lnTo>
                  <a:pt x="602107" y="44450"/>
                </a:lnTo>
                <a:lnTo>
                  <a:pt x="595757" y="38100"/>
                </a:lnTo>
                <a:close/>
              </a:path>
              <a:path w="608965" h="962025">
                <a:moveTo>
                  <a:pt x="449707" y="0"/>
                </a:moveTo>
                <a:lnTo>
                  <a:pt x="373507" y="38100"/>
                </a:lnTo>
                <a:lnTo>
                  <a:pt x="449707" y="76200"/>
                </a:lnTo>
                <a:lnTo>
                  <a:pt x="449707" y="44450"/>
                </a:lnTo>
                <a:lnTo>
                  <a:pt x="437007" y="44450"/>
                </a:lnTo>
                <a:lnTo>
                  <a:pt x="437007" y="31750"/>
                </a:lnTo>
                <a:lnTo>
                  <a:pt x="449707" y="31750"/>
                </a:lnTo>
                <a:lnTo>
                  <a:pt x="449707" y="0"/>
                </a:lnTo>
                <a:close/>
              </a:path>
              <a:path w="608965" h="962025">
                <a:moveTo>
                  <a:pt x="449707" y="31750"/>
                </a:moveTo>
                <a:lnTo>
                  <a:pt x="437007" y="31750"/>
                </a:lnTo>
                <a:lnTo>
                  <a:pt x="437007" y="44450"/>
                </a:lnTo>
                <a:lnTo>
                  <a:pt x="449707" y="44450"/>
                </a:lnTo>
                <a:lnTo>
                  <a:pt x="449707" y="31750"/>
                </a:lnTo>
                <a:close/>
              </a:path>
              <a:path w="608965" h="962025">
                <a:moveTo>
                  <a:pt x="608457" y="31750"/>
                </a:moveTo>
                <a:lnTo>
                  <a:pt x="449707" y="31750"/>
                </a:lnTo>
                <a:lnTo>
                  <a:pt x="449707" y="44450"/>
                </a:lnTo>
                <a:lnTo>
                  <a:pt x="595757" y="44450"/>
                </a:lnTo>
                <a:lnTo>
                  <a:pt x="595757" y="38100"/>
                </a:lnTo>
                <a:lnTo>
                  <a:pt x="608457" y="38100"/>
                </a:lnTo>
                <a:lnTo>
                  <a:pt x="608457" y="31750"/>
                </a:lnTo>
                <a:close/>
              </a:path>
              <a:path w="608965" h="962025">
                <a:moveTo>
                  <a:pt x="608457" y="38100"/>
                </a:moveTo>
                <a:lnTo>
                  <a:pt x="595757" y="38100"/>
                </a:lnTo>
                <a:lnTo>
                  <a:pt x="602107" y="44450"/>
                </a:lnTo>
                <a:lnTo>
                  <a:pt x="608457" y="44450"/>
                </a:lnTo>
                <a:lnTo>
                  <a:pt x="608457" y="38100"/>
                </a:lnTo>
                <a:close/>
              </a:path>
            </a:pathLst>
          </a:custGeom>
          <a:solidFill>
            <a:srgbClr val="5F749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89928" y="3968498"/>
            <a:ext cx="4089400" cy="1764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64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Кадровый потенциал педагогов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края 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отличается высоким уровнем квалификации, 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что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подтверждается результатами</a:t>
            </a:r>
            <a:r>
              <a:rPr sz="1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аттестации: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5044" marR="5080" algn="just">
              <a:lnSpc>
                <a:spcPct val="96500"/>
              </a:lnSpc>
            </a:pPr>
            <a:r>
              <a:rPr sz="4200" baseline="-1984" dirty="0">
                <a:solidFill>
                  <a:prstClr val="black"/>
                </a:solidFill>
                <a:latin typeface="Arial"/>
                <a:cs typeface="Arial"/>
              </a:rPr>
              <a:t>55%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педагогических работников  аттестованы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первую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или высшую  квалификационные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категории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8901" y="2193925"/>
            <a:ext cx="3572510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00CC9C"/>
                </a:solidFill>
                <a:latin typeface="Arial"/>
                <a:cs typeface="Arial"/>
              </a:rPr>
              <a:t>2017 </a:t>
            </a:r>
            <a:r>
              <a:rPr dirty="0">
                <a:solidFill>
                  <a:srgbClr val="00CC9C"/>
                </a:solidFill>
                <a:latin typeface="Arial"/>
                <a:cs typeface="Arial"/>
              </a:rPr>
              <a:t>год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321 307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учеников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472565"/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785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вакансий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655"/>
              </a:spcBef>
            </a:pPr>
            <a:r>
              <a:rPr sz="2400" spc="-5" dirty="0">
                <a:solidFill>
                  <a:srgbClr val="00CC9C"/>
                </a:solidFill>
                <a:latin typeface="Arial"/>
                <a:cs typeface="Arial"/>
              </a:rPr>
              <a:t>2021 </a:t>
            </a:r>
            <a:r>
              <a:rPr dirty="0">
                <a:solidFill>
                  <a:srgbClr val="00CC9C"/>
                </a:solidFill>
                <a:latin typeface="Arial"/>
                <a:cs typeface="Arial"/>
              </a:rPr>
              <a:t>год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377 132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ученика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472565"/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5 441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вакансия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38936" y="4016248"/>
            <a:ext cx="3852545" cy="1728470"/>
          </a:xfrm>
          <a:custGeom>
            <a:avLst/>
            <a:gdLst/>
            <a:ahLst/>
            <a:cxnLst/>
            <a:rect l="l" t="t" r="r" b="b"/>
            <a:pathLst>
              <a:path w="3852545" h="1728470">
                <a:moveTo>
                  <a:pt x="0" y="1727962"/>
                </a:moveTo>
                <a:lnTo>
                  <a:pt x="3852036" y="1727962"/>
                </a:lnTo>
                <a:lnTo>
                  <a:pt x="3852036" y="0"/>
                </a:lnTo>
                <a:lnTo>
                  <a:pt x="0" y="0"/>
                </a:lnTo>
                <a:lnTo>
                  <a:pt x="0" y="17279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05500" y="4880205"/>
            <a:ext cx="817981" cy="817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407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1524000" y="904892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0" y="1002551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24000" y="85726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со стрелкой вниз 33"/>
          <p:cNvSpPr/>
          <p:nvPr/>
        </p:nvSpPr>
        <p:spPr>
          <a:xfrm>
            <a:off x="998455" y="935588"/>
            <a:ext cx="9991385" cy="536654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1794670" y="6160295"/>
            <a:ext cx="71437" cy="612775"/>
          </a:xfrm>
          <a:prstGeom prst="rect">
            <a:avLst/>
          </a:prstGeom>
          <a:solidFill>
            <a:srgbClr val="36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721" name="Подзаголовок 2"/>
          <p:cNvSpPr txBox="1">
            <a:spLocks/>
          </p:cNvSpPr>
          <p:nvPr/>
        </p:nvSpPr>
        <p:spPr bwMode="auto">
          <a:xfrm>
            <a:off x="1524001" y="6430964"/>
            <a:ext cx="982663" cy="427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ED7D31"/>
                </a:solidFill>
                <a:latin typeface="Calibri" pitchFamily="34" charset="0"/>
              </a:rPr>
              <a:t>krao.ru</a:t>
            </a:r>
            <a:endParaRPr lang="ru-RU" sz="2000" dirty="0">
              <a:solidFill>
                <a:srgbClr val="ED7D3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ru-RU" sz="20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67676" y="40885"/>
            <a:ext cx="2600324" cy="77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4031674" y="85725"/>
            <a:ext cx="6636327" cy="657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субъекты педагогического наставничества</a:t>
            </a:r>
          </a:p>
        </p:txBody>
      </p:sp>
      <p:pic>
        <p:nvPicPr>
          <p:cNvPr id="83" name="Рисунок 15" descr="МОН_Логотип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85725"/>
            <a:ext cx="2125812" cy="6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2612664" y="3058181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167690" y="3050613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2712" name="Прямоугольник 72711"/>
          <p:cNvSpPr/>
          <p:nvPr/>
        </p:nvSpPr>
        <p:spPr>
          <a:xfrm>
            <a:off x="7620003" y="6449434"/>
            <a:ext cx="3060699" cy="39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63654" t="38625" r="-135431" b="36284"/>
          <a:stretch/>
        </p:blipFill>
        <p:spPr>
          <a:xfrm>
            <a:off x="2503515" y="1371601"/>
            <a:ext cx="73430" cy="4184073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496D36E-AA89-4A03-8F79-B777CDFB4B70}"/>
              </a:ext>
            </a:extLst>
          </p:cNvPr>
          <p:cNvSpPr/>
          <p:nvPr/>
        </p:nvSpPr>
        <p:spPr>
          <a:xfrm>
            <a:off x="1911433" y="1602816"/>
            <a:ext cx="2391288" cy="2313945"/>
          </a:xfrm>
          <a:prstGeom prst="ellips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59142D68-21CB-4371-BDE0-85AF700B61F6}"/>
              </a:ext>
            </a:extLst>
          </p:cNvPr>
          <p:cNvSpPr/>
          <p:nvPr/>
        </p:nvSpPr>
        <p:spPr>
          <a:xfrm>
            <a:off x="4812014" y="1581370"/>
            <a:ext cx="2449793" cy="2356836"/>
          </a:xfrm>
          <a:prstGeom prst="ellips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spcAft>
                <a:spcPts val="40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молодого педагога</a:t>
            </a:r>
          </a:p>
          <a:p>
            <a:pPr algn="ctr" defTabSz="1219170">
              <a:spcAft>
                <a:spcPts val="40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Персонализированная программа наставничества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1081748-0063-4E05-A6BF-5FCAA6BA4C09}"/>
              </a:ext>
            </a:extLst>
          </p:cNvPr>
          <p:cNvSpPr/>
          <p:nvPr/>
        </p:nvSpPr>
        <p:spPr>
          <a:xfrm>
            <a:off x="3823438" y="2276686"/>
            <a:ext cx="1286315" cy="108316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5DF37821-3231-4541-90C5-2414FA906685}"/>
              </a:ext>
            </a:extLst>
          </p:cNvPr>
          <p:cNvSpPr/>
          <p:nvPr/>
        </p:nvSpPr>
        <p:spPr>
          <a:xfrm rot="16200000">
            <a:off x="3994698" y="2492621"/>
            <a:ext cx="665931" cy="574078"/>
          </a:xfrm>
          <a:prstGeom prst="triangl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71871" y="2550248"/>
            <a:ext cx="176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767283" y="1804701"/>
            <a:ext cx="617951" cy="565474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8E2F829-B33E-4B85-BCF8-101F14EA1CFC}"/>
              </a:ext>
            </a:extLst>
          </p:cNvPr>
          <p:cNvSpPr/>
          <p:nvPr/>
        </p:nvSpPr>
        <p:spPr>
          <a:xfrm>
            <a:off x="7914299" y="1639606"/>
            <a:ext cx="2215953" cy="2298600"/>
          </a:xfrm>
          <a:prstGeom prst="ellips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6E6E9DF-E665-4E62-96BF-791BFBAF86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714606" y="1922344"/>
            <a:ext cx="615337" cy="61533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6976845" y="2345534"/>
            <a:ext cx="1286315" cy="1083162"/>
            <a:chOff x="7072845" y="2234944"/>
            <a:chExt cx="1286315" cy="1083162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20DE24B7-DD08-44CA-A32F-E719FEC42D57}"/>
                </a:ext>
              </a:extLst>
            </p:cNvPr>
            <p:cNvSpPr/>
            <p:nvPr/>
          </p:nvSpPr>
          <p:spPr>
            <a:xfrm>
              <a:off x="7072845" y="2234944"/>
              <a:ext cx="1286315" cy="10831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Равнобедренный треугольник 29">
              <a:extLst>
                <a:ext uri="{FF2B5EF4-FFF2-40B4-BE49-F238E27FC236}">
                  <a16:creationId xmlns:a16="http://schemas.microsoft.com/office/drawing/2014/main" xmlns="" id="{912405FF-58BB-4DB7-83A5-A63462D662A3}"/>
                </a:ext>
              </a:extLst>
            </p:cNvPr>
            <p:cNvSpPr/>
            <p:nvPr/>
          </p:nvSpPr>
          <p:spPr>
            <a:xfrm rot="5400000">
              <a:off x="7525518" y="2452298"/>
              <a:ext cx="665931" cy="574078"/>
            </a:xfrm>
            <a:prstGeom prst="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9142D68-21CB-4371-BDE0-85AF700B61F6}"/>
              </a:ext>
            </a:extLst>
          </p:cNvPr>
          <p:cNvSpPr/>
          <p:nvPr/>
        </p:nvSpPr>
        <p:spPr>
          <a:xfrm>
            <a:off x="4812013" y="4352338"/>
            <a:ext cx="2364270" cy="2150063"/>
          </a:xfrm>
          <a:prstGeom prst="ellipse">
            <a:avLst/>
          </a:prstGeom>
          <a:solidFill>
            <a:srgbClr val="4E8542"/>
          </a:solidFill>
          <a:ln>
            <a:noFill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</a:p>
        </p:txBody>
      </p:sp>
      <p:grpSp>
        <p:nvGrpSpPr>
          <p:cNvPr id="32" name="Группа 31"/>
          <p:cNvGrpSpPr/>
          <p:nvPr/>
        </p:nvGrpSpPr>
        <p:grpSpPr>
          <a:xfrm rot="5400000">
            <a:off x="5416175" y="3570865"/>
            <a:ext cx="1286315" cy="1209407"/>
            <a:chOff x="7072845" y="2234944"/>
            <a:chExt cx="1286315" cy="108316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20DE24B7-DD08-44CA-A32F-E719FEC42D57}"/>
                </a:ext>
              </a:extLst>
            </p:cNvPr>
            <p:cNvSpPr/>
            <p:nvPr/>
          </p:nvSpPr>
          <p:spPr>
            <a:xfrm>
              <a:off x="7072845" y="2234944"/>
              <a:ext cx="1286315" cy="10831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xmlns="" id="{912405FF-58BB-4DB7-83A5-A63462D662A3}"/>
                </a:ext>
              </a:extLst>
            </p:cNvPr>
            <p:cNvSpPr/>
            <p:nvPr/>
          </p:nvSpPr>
          <p:spPr>
            <a:xfrm rot="5400000">
              <a:off x="7525518" y="2452298"/>
              <a:ext cx="665931" cy="574078"/>
            </a:xfrm>
            <a:prstGeom prst="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998455" y="3867012"/>
            <a:ext cx="38812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персонализированной программе наставничества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 с наставником, при его помощи приобретает новый опыт, развивает необходимые компетенции, добивается предсказуемых результатов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активным субъектом собственного непрерывного личностного и профессионального развития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1FAF628-619B-4CC8-A02E-69515A0CA8FF}"/>
              </a:ext>
            </a:extLst>
          </p:cNvPr>
          <p:cNvSpPr/>
          <p:nvPr/>
        </p:nvSpPr>
        <p:spPr>
          <a:xfrm>
            <a:off x="7751237" y="3948688"/>
            <a:ext cx="36182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21917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адаптацию и индивидуальную траекторию профессионального развития наставляемого на основе его профессиональных затруднений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85299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1524000" y="904892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0" y="1002551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24000" y="85726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со стрелкой вниз 33"/>
          <p:cNvSpPr/>
          <p:nvPr/>
        </p:nvSpPr>
        <p:spPr>
          <a:xfrm>
            <a:off x="1524001" y="922879"/>
            <a:ext cx="9156701" cy="541337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1794670" y="6160295"/>
            <a:ext cx="71437" cy="612775"/>
          </a:xfrm>
          <a:prstGeom prst="rect">
            <a:avLst/>
          </a:prstGeom>
          <a:solidFill>
            <a:srgbClr val="36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721" name="Подзаголовок 2"/>
          <p:cNvSpPr txBox="1">
            <a:spLocks/>
          </p:cNvSpPr>
          <p:nvPr/>
        </p:nvSpPr>
        <p:spPr bwMode="auto">
          <a:xfrm>
            <a:off x="1524001" y="6430964"/>
            <a:ext cx="982663" cy="427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ED7D31"/>
                </a:solidFill>
                <a:latin typeface="Calibri" pitchFamily="34" charset="0"/>
              </a:rPr>
              <a:t>krao.ru</a:t>
            </a:r>
            <a:endParaRPr lang="ru-RU" sz="2000" dirty="0">
              <a:solidFill>
                <a:srgbClr val="ED7D3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ru-RU" sz="20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67676" y="40885"/>
            <a:ext cx="2600324" cy="77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4073237" y="85725"/>
            <a:ext cx="6470073" cy="6572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4766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соответствия позиции наставника</a:t>
            </a:r>
            <a:endParaRPr lang="ru-RU" sz="2400" b="1" kern="0" dirty="0">
              <a:solidFill>
                <a:srgbClr val="4766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3" name="Рисунок 15" descr="МОН_Логотип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85725"/>
            <a:ext cx="2125812" cy="6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2612664" y="3058181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167690" y="3050613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2712" name="Прямоугольник 72711"/>
          <p:cNvSpPr/>
          <p:nvPr/>
        </p:nvSpPr>
        <p:spPr>
          <a:xfrm>
            <a:off x="7620003" y="6449434"/>
            <a:ext cx="3060699" cy="39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63654" t="38625" r="-135431" b="36284"/>
          <a:stretch/>
        </p:blipFill>
        <p:spPr>
          <a:xfrm>
            <a:off x="2503515" y="1371601"/>
            <a:ext cx="73430" cy="4184073"/>
          </a:xfrm>
          <a:prstGeom prst="rect">
            <a:avLst/>
          </a:prstGeom>
        </p:spPr>
      </p:pic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0922666"/>
              </p:ext>
            </p:extLst>
          </p:nvPr>
        </p:nvGraphicFramePr>
        <p:xfrm>
          <a:off x="126609" y="85725"/>
          <a:ext cx="11915336" cy="6560526"/>
        </p:xfrm>
        <a:graphic>
          <a:graphicData uri="http://schemas.openxmlformats.org/drawingml/2006/table">
            <a:tbl>
              <a:tblPr firstRow="1" bandRow="1"/>
              <a:tblGrid>
                <a:gridCol w="3346459">
                  <a:extLst>
                    <a:ext uri="{9D8B030D-6E8A-4147-A177-3AD203B41FA5}">
                      <a16:colId xmlns:a16="http://schemas.microsoft.com/office/drawing/2014/main" xmlns="" val="3310603969"/>
                    </a:ext>
                  </a:extLst>
                </a:gridCol>
                <a:gridCol w="1824155">
                  <a:extLst>
                    <a:ext uri="{9D8B030D-6E8A-4147-A177-3AD203B41FA5}">
                      <a16:colId xmlns:a16="http://schemas.microsoft.com/office/drawing/2014/main" xmlns="" val="317075321"/>
                    </a:ext>
                  </a:extLst>
                </a:gridCol>
                <a:gridCol w="6744722">
                  <a:extLst>
                    <a:ext uri="{9D8B030D-6E8A-4147-A177-3AD203B41FA5}">
                      <a16:colId xmlns:a16="http://schemas.microsoft.com/office/drawing/2014/main" xmlns="" val="4153861986"/>
                    </a:ext>
                  </a:extLst>
                </a:gridCol>
              </a:tblGrid>
              <a:tr h="518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Метафора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4538692"/>
                  </a:ext>
                </a:extLst>
              </a:tr>
              <a:tr h="1598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Компетентность в области предмета взаимодействия с наставляемым.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«Скорая профессиональная помощь»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Успешный личный опыт решения профессиональных практических задач.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Знания и умения в определении предмета взаимодействия с наставляемым.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Способность оперативного преодоления ситуативных затруднений по запросу наставляемого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7850280"/>
                  </a:ext>
                </a:extLst>
              </a:tr>
              <a:tr h="1598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Установка на поддержку, помощь, сопровождение наставляемого в его профессионально-личностном становлении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«Не могу не помочь»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Ценность профессионального роста и совершенствования.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Позитивное отношение к разнообразным особенностям профессионального становления.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Готовность к применению эффективных традиционных и инновационных средств, способствующих профессионально-личностному становлению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9060056"/>
                  </a:ext>
                </a:extLst>
              </a:tr>
              <a:tr h="1350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Разнообразие способов выявления и восполнения дефицитов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наставляемого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«в долгую»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 профессиональных дефицитов.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Поддержка наставляемого в разработке персональной программы и ИОМ.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Рефлексивное сопровождение, обеспечивающее проявление и закрепление субъектной позиции наставляемого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512150"/>
                  </a:ext>
                </a:extLst>
              </a:tr>
              <a:tr h="1494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Эффективная коммуникация с наставляемым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«Сначала много думать, а потом делать»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Способность к взаимодействую на основе понимания.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профессиональных затруднений наставляемого и перевод их в наставническую задачу.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Моделирование в коммуникации действий по преодолению затруднения наставляемого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14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054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«Индивидуальные программы возникают там, где ставятся цели и задумываются действия, требующие усилий.» </a:t>
            </a:r>
          </a:p>
          <a:p>
            <a:pPr algn="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Владимир Борисович Лебединцев,</a:t>
            </a:r>
          </a:p>
          <a:p>
            <a:pPr algn="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ведущий научный сотрудник КИПК работников образования, доцент, кандидат педагогических  наук</a:t>
            </a:r>
          </a:p>
          <a:p>
            <a:pPr algn="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День 5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Рефлексия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Совпали ли ожидания? Что было полезным?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Что будете применять?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2708" y="1600200"/>
            <a:ext cx="9727340" cy="5257800"/>
          </a:xfrm>
        </p:spPr>
        <p:txBody>
          <a:bodyPr numCol="2"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800" b="1" u="sng" dirty="0">
                <a:solidFill>
                  <a:schemeClr val="accent1">
                    <a:lumMod val="75000"/>
                  </a:schemeClr>
                </a:solidFill>
              </a:rPr>
              <a:t>Продолжите любые высказывания</a:t>
            </a:r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r>
              <a:rPr lang="ru-RU" sz="9800" b="1" dirty="0"/>
              <a:t>Сегодня я узнала …</a:t>
            </a:r>
          </a:p>
          <a:p>
            <a:pPr marL="0" indent="0">
              <a:buNone/>
            </a:pPr>
            <a:r>
              <a:rPr lang="ru-RU" sz="9800" b="1" dirty="0"/>
              <a:t>Было интересно …</a:t>
            </a:r>
          </a:p>
          <a:p>
            <a:pPr marL="0" indent="0">
              <a:buNone/>
            </a:pPr>
            <a:r>
              <a:rPr lang="ru-RU" sz="9800" b="1" dirty="0"/>
              <a:t>Было трудно …</a:t>
            </a:r>
          </a:p>
          <a:p>
            <a:pPr marL="0" indent="0">
              <a:buNone/>
            </a:pPr>
            <a:r>
              <a:rPr lang="ru-RU" sz="9800" b="1" dirty="0"/>
              <a:t>Я выполнял задания …</a:t>
            </a:r>
          </a:p>
          <a:p>
            <a:pPr marL="0" indent="0">
              <a:buNone/>
            </a:pPr>
            <a:r>
              <a:rPr lang="ru-RU" sz="9800" b="1" dirty="0"/>
              <a:t>Я поняла, что …</a:t>
            </a:r>
          </a:p>
          <a:p>
            <a:pPr marL="0" indent="0">
              <a:buNone/>
            </a:pPr>
            <a:r>
              <a:rPr lang="ru-RU" sz="9800" b="1" dirty="0"/>
              <a:t>Теперь я могу …</a:t>
            </a:r>
          </a:p>
          <a:p>
            <a:pPr marL="0" indent="0">
              <a:buNone/>
            </a:pPr>
            <a:r>
              <a:rPr lang="ru-RU" sz="9800" b="1" dirty="0"/>
              <a:t>Я почувствовала, что …</a:t>
            </a:r>
          </a:p>
          <a:p>
            <a:pPr marL="0" indent="0">
              <a:buNone/>
            </a:pPr>
            <a:r>
              <a:rPr lang="ru-RU" sz="9800" b="1" dirty="0"/>
              <a:t>Я приобрела …</a:t>
            </a:r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r>
              <a:rPr lang="ru-RU" sz="9800" b="1" dirty="0"/>
              <a:t>Я научилась …</a:t>
            </a:r>
          </a:p>
          <a:p>
            <a:pPr marL="0" indent="0">
              <a:buNone/>
            </a:pPr>
            <a:r>
              <a:rPr lang="ru-RU" sz="9800" b="1" dirty="0"/>
              <a:t>У меня получилось … </a:t>
            </a:r>
          </a:p>
          <a:p>
            <a:pPr marL="0" indent="0">
              <a:buNone/>
            </a:pPr>
            <a:r>
              <a:rPr lang="ru-RU" sz="9800" b="1" dirty="0"/>
              <a:t>Я смогла …</a:t>
            </a:r>
          </a:p>
          <a:p>
            <a:pPr marL="0" indent="0">
              <a:buNone/>
            </a:pPr>
            <a:r>
              <a:rPr lang="ru-RU" sz="9800" b="1" dirty="0"/>
              <a:t>Я попробую …</a:t>
            </a:r>
          </a:p>
          <a:p>
            <a:pPr marL="0" indent="0">
              <a:buNone/>
            </a:pPr>
            <a:r>
              <a:rPr lang="ru-RU" sz="9800" b="1" dirty="0"/>
              <a:t>Меня удивило …</a:t>
            </a:r>
          </a:p>
          <a:p>
            <a:pPr marL="0" indent="0">
              <a:buNone/>
            </a:pPr>
            <a:r>
              <a:rPr lang="ru-RU" sz="9800" b="1" dirty="0"/>
              <a:t>Встреча дала мне для жизни (для работы) …</a:t>
            </a:r>
          </a:p>
          <a:p>
            <a:pPr marL="0" indent="0">
              <a:buNone/>
            </a:pPr>
            <a:r>
              <a:rPr lang="ru-RU" sz="9800" b="1" dirty="0"/>
              <a:t>Мне захотелось … </a:t>
            </a:r>
          </a:p>
          <a:p>
            <a:pPr marL="0" indent="0">
              <a:buNone/>
            </a:pPr>
            <a:endParaRPr lang="ru-RU" sz="51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684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0ED641-0E16-4A58-B9B9-DB137A72A3C7}"/>
              </a:ext>
            </a:extLst>
          </p:cNvPr>
          <p:cNvSpPr/>
          <p:nvPr/>
        </p:nvSpPr>
        <p:spPr>
          <a:xfrm>
            <a:off x="275202" y="3505892"/>
            <a:ext cx="2011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04850" algn="l"/>
              </a:tabLst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Деятельность куратора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0485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Деятельность куратора направлена на создание эффективных наставнических пар и их скоординированную продуктивную работу.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Мельник Елена Павловна.">
            <a:extLst>
              <a:ext uri="{FF2B5EF4-FFF2-40B4-BE49-F238E27FC236}">
                <a16:creationId xmlns:a16="http://schemas.microsoft.com/office/drawing/2014/main" xmlns="" id="{3FFFA755-7C5E-46F5-8AC1-A8C51541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5" y="151956"/>
            <a:ext cx="2011680" cy="30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0A6E67-DC98-4BE0-A88D-BD665E6144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583" r="7454"/>
          <a:stretch/>
        </p:blipFill>
        <p:spPr>
          <a:xfrm>
            <a:off x="3079866" y="198638"/>
            <a:ext cx="2261637" cy="2975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67BC54-298D-4FE8-BFE8-3FB59A21FF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1676" y="221978"/>
            <a:ext cx="1674056" cy="29516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4751BB-C8DC-4152-A3A6-8774C0AE4307}"/>
              </a:ext>
            </a:extLst>
          </p:cNvPr>
          <p:cNvSpPr/>
          <p:nvPr/>
        </p:nvSpPr>
        <p:spPr>
          <a:xfrm>
            <a:off x="3183611" y="3505892"/>
            <a:ext cx="357248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наставника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Наставник-предметник – опытный педагог того же предметного направления, что и молодой учитель, способный осуществлять всестороннюю методическую поддержку преподавания отдельных дисциплин.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0D3B97-9676-441B-A5B8-D3BF385B57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087" t="34414" b="9224"/>
          <a:stretch/>
        </p:blipFill>
        <p:spPr>
          <a:xfrm>
            <a:off x="7407164" y="221979"/>
            <a:ext cx="4539175" cy="295169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AB352B-DA29-4C84-A4EF-5B0FFB8AA70F}"/>
              </a:ext>
            </a:extLst>
          </p:cNvPr>
          <p:cNvSpPr/>
          <p:nvPr/>
        </p:nvSpPr>
        <p:spPr>
          <a:xfrm>
            <a:off x="7407164" y="3505892"/>
            <a:ext cx="4439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Основное взаимодействие между участниками: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«опытный педагог – молодой специалист»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Основные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принципы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Обязательность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Индивидуальность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Непрерывность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Эффективность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83F897-ED41-4687-4EB6-D5F0E7AD5850}"/>
              </a:ext>
            </a:extLst>
          </p:cNvPr>
          <p:cNvSpPr txBox="1"/>
          <p:nvPr/>
        </p:nvSpPr>
        <p:spPr>
          <a:xfrm>
            <a:off x="813816" y="5504688"/>
            <a:ext cx="9738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наставничества «учитель-учитель»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и работа наставнических пар: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2022-2023 учебный год: 5 наставников и 5 наставляемых.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2023-2024 учебный год: 17 наставников и 15 наставляемых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8A134-ECE8-4055-BFD2-363F02A40142}"/>
              </a:ext>
            </a:extLst>
          </p:cNvPr>
          <p:cNvSpPr/>
          <p:nvPr/>
        </p:nvSpPr>
        <p:spPr>
          <a:xfrm>
            <a:off x="3803625" y="516366"/>
            <a:ext cx="5147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Нормативное обеспечение</a:t>
            </a:r>
            <a:r>
              <a:rPr kumimoji="0" lang="ru-RU" sz="32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443497-16FA-4321-A1FF-413ED0AD35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368" y="1137352"/>
            <a:ext cx="676715" cy="4755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1AE174-4313-43AA-9B1C-8A73B701D1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369" y="3213438"/>
            <a:ext cx="676715" cy="475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35C0F0-C261-4A3A-BE77-7BF3BA9336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679" y="3874635"/>
            <a:ext cx="676715" cy="475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53C915-849B-4522-B022-057BBBC9CF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369" y="2507837"/>
            <a:ext cx="676715" cy="4755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DD846BF-9C70-4466-894B-50439A0DE671}"/>
              </a:ext>
            </a:extLst>
          </p:cNvPr>
          <p:cNvSpPr/>
          <p:nvPr/>
        </p:nvSpPr>
        <p:spPr>
          <a:xfrm>
            <a:off x="1581662" y="1137352"/>
            <a:ext cx="1020340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Положение о системе наставничества педагогических работников в муниципальном автономном общеобразовательном учреждении «Средняя школа № 156 им. Героя Советского Союза Ерофеева Г.П.». Приказ №01-35-109 от 02.03.2022г.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Дорожная карта (план мероприятий) программы наставничества педагогических работников. Приказ №01-35-109 от 02.03.2022г.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наставничества «Наставник – молодой специалист»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№01-35-387 от 20.09.2022г. О назначении куратора и наставников внедрения целевой модели наставничества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№01-35-386 от 20.09.2022г. О назначении куратора в рамках внедрения системы наставничества педагогических работников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№01-35-388 от 20.09.2022г. О назначении наставнических пар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8AD280-700B-4B1B-9411-0D92EB5831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679" y="4903884"/>
            <a:ext cx="676715" cy="475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18DB37-22B3-4DFB-B55E-45D8F09B68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679" y="5881323"/>
            <a:ext cx="67671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50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3C165-9232-89B4-C66E-23F47A33A047}"/>
              </a:ext>
            </a:extLst>
          </p:cNvPr>
          <p:cNvSpPr txBox="1"/>
          <p:nvPr/>
        </p:nvSpPr>
        <p:spPr>
          <a:xfrm>
            <a:off x="673608" y="503116"/>
            <a:ext cx="10844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Формирование базы наставников и обучение на курсах КГБПОУ "Красноярский педагогический колледж № 1 им. М. Горького", г. Красноярск, курсы повышения квалификации по программе "Наставничество и техники работы наставника".  В 2022 году-2 учителя; в 2023 году – 2 учителя.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Первый этап опроса до начала работы: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анкета наставника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анкета наставляемого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анкета по выявлению запроса молодых учителей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https://docs.google.com/forms/d/e/1FAIpQLSf6v1yVuIvXT4ahTWNofNI08zgJIHNi2Q6h3zHIvIiJbzm2vQ/viewform?usp=sf_link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3F3CE6-B75D-982D-A42A-20E6FD82B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1487" y="1511874"/>
            <a:ext cx="1629387" cy="24474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97A37D-4903-70A7-41E9-DD47DFF2B0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407" y="1511874"/>
            <a:ext cx="1629387" cy="2447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C3D2EB-EC1E-4569-832F-7C168D4D17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-1937" t="38071" r="32154" b="16594"/>
          <a:stretch/>
        </p:blipFill>
        <p:spPr>
          <a:xfrm>
            <a:off x="4647126" y="1511874"/>
            <a:ext cx="2869242" cy="24474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BF4E86-8CE3-DF2C-9362-AB802D6859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371" t="2843" b="2030"/>
          <a:stretch/>
        </p:blipFill>
        <p:spPr>
          <a:xfrm>
            <a:off x="7801128" y="1511871"/>
            <a:ext cx="3305787" cy="24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85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53FFDC8-6D84-49FA-85F2-AF49084FE16C}"/>
              </a:ext>
            </a:extLst>
          </p:cNvPr>
          <p:cNvSpPr/>
          <p:nvPr/>
        </p:nvSpPr>
        <p:spPr>
          <a:xfrm>
            <a:off x="-144384" y="139729"/>
            <a:ext cx="12480788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</a:t>
            </a:r>
          </a:p>
          <a:p>
            <a:pPr marL="914400" indent="-914400" algn="ctr">
              <a:buAutoNum type="arabicPeriod"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Нормативное обеспечение</a:t>
            </a:r>
          </a:p>
          <a:p>
            <a:pPr marL="914400" indent="-914400" algn="ctr">
              <a:buAutoNum type="arabicPeriod"/>
            </a:pPr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Формирование базы наставников.</a:t>
            </a:r>
          </a:p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Обучение наставников. 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 Первый этап опроса до начала работы</a:t>
            </a:r>
          </a:p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4. 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Первая встреча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4. Формирование наставнических пар 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(заявление на участие в программе и создание приказа)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5. Заполнение квалификационного профиля молодого специалиста;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6. Разработка персонализированной программы наставничества.</a:t>
            </a:r>
          </a:p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7. 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Обобщение и распространение опыта;</a:t>
            </a:r>
          </a:p>
          <a:p>
            <a:pPr algn="ctr"/>
            <a:r>
              <a:rPr lang="ru-RU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8. Заключительная встреча.</a:t>
            </a:r>
          </a:p>
        </p:txBody>
      </p:sp>
    </p:spTree>
    <p:extLst>
      <p:ext uri="{BB962C8B-B14F-4D97-AF65-F5344CB8AC3E}">
        <p14:creationId xmlns:p14="http://schemas.microsoft.com/office/powerpoint/2010/main" xmlns="" val="347166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Юрий: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Приходя работать, даже не знаешь, о чём наставника спрашивать. А потом, спустя два года, ты начинаешь думать, где же тот наставник, у которого можно было бы спросить? И идёшь спрашивать у интернета.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Дмитрий: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первый год что должен делать молодой специалист?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Юрий: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Выживать.</a:t>
            </a:r>
          </a:p>
          <a:p>
            <a:endParaRPr lang="ru-RU" dirty="0"/>
          </a:p>
        </p:txBody>
      </p:sp>
      <p:pic>
        <p:nvPicPr>
          <p:cNvPr id="4" name="Picture 5" descr="http://static7.depositphotos.com/1278120/775/i/950/depositphotos_7756482-Rush-h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04312" y="260648"/>
            <a:ext cx="1319230" cy="1152128"/>
          </a:xfrm>
          <a:prstGeom prst="rect">
            <a:avLst/>
          </a:prstGeom>
          <a:solidFill>
            <a:srgbClr val="006BBC"/>
          </a:solidFill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3203</Words>
  <Application>Microsoft Office PowerPoint</Application>
  <PresentationFormat>Произвольный</PresentationFormat>
  <Paragraphs>441</Paragraphs>
  <Slides>49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Тема Office</vt:lpstr>
      <vt:lpstr>Открытая</vt:lpstr>
      <vt:lpstr>1_Тема Office</vt:lpstr>
      <vt:lpstr>Обычная</vt:lpstr>
      <vt:lpstr>1_Открытая</vt:lpstr>
      <vt:lpstr> НАСТАВНИЧЕСТВО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Наставник глазами подопечного:</vt:lpstr>
      <vt:lpstr>Слайд 11</vt:lpstr>
      <vt:lpstr>Слайд 12</vt:lpstr>
      <vt:lpstr>Наставник глазами подопечного:</vt:lpstr>
      <vt:lpstr>Слайд 14</vt:lpstr>
      <vt:lpstr>Слайд 15</vt:lpstr>
      <vt:lpstr>Слайд 16</vt:lpstr>
      <vt:lpstr>Слайд 17</vt:lpstr>
      <vt:lpstr>Слайд 18</vt:lpstr>
      <vt:lpstr>Наставник глазами подопечного:</vt:lpstr>
      <vt:lpstr>Слайд 20</vt:lpstr>
      <vt:lpstr>Наставник глазами подопечного:</vt:lpstr>
      <vt:lpstr>Слайд 22</vt:lpstr>
      <vt:lpstr>Слайд 23</vt:lpstr>
      <vt:lpstr>Слайд 24</vt:lpstr>
      <vt:lpstr>Содержание</vt:lpstr>
      <vt:lpstr>Позиции в общении</vt:lpstr>
      <vt:lpstr>Позиции в общении</vt:lpstr>
      <vt:lpstr>Позиции в общении</vt:lpstr>
      <vt:lpstr>Позиции в общении</vt:lpstr>
      <vt:lpstr>Позиции в общении</vt:lpstr>
      <vt:lpstr> Активное слушание (умение слушать и слышать)</vt:lpstr>
      <vt:lpstr>  Активное слушание (умение слушать и слышать)  </vt:lpstr>
      <vt:lpstr>Активное слушание</vt:lpstr>
      <vt:lpstr> «Эти разные вопросы…» (умение задавать вопросы) </vt:lpstr>
      <vt:lpstr>Построение встречи по модели GROW </vt:lpstr>
      <vt:lpstr>Построение встречи по модели GROW </vt:lpstr>
      <vt:lpstr>Выберите и опишите возможную реальную проблемную ситуацию молодого специалиста, с которой можно обратиться к наставнику.  </vt:lpstr>
      <vt:lpstr>Практикум 2</vt:lpstr>
      <vt:lpstr>Построение встречи по модели GROW </vt:lpstr>
      <vt:lpstr>Построение встречи по модели GROW  </vt:lpstr>
      <vt:lpstr>Построение встречи по модели GROW </vt:lpstr>
      <vt:lpstr>Построение встречи по модели GROW </vt:lpstr>
      <vt:lpstr>Уровни владения  компетенцией:</vt:lpstr>
      <vt:lpstr>Задача 1 для работы:</vt:lpstr>
      <vt:lpstr>ХАРАКТЕРИСТИКИ ПЕДАГОГИЧЕСКОГО КОРПУСА</vt:lpstr>
      <vt:lpstr>Основные субъекты педагогического наставничества</vt:lpstr>
      <vt:lpstr>Критерии соответствия позиции наставника</vt:lpstr>
      <vt:lpstr>День 5</vt:lpstr>
      <vt:lpstr>Рефлексия Совпали ли ожидания? Что было полезным?  Что будете применять?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4-3-19</cp:lastModifiedBy>
  <cp:revision>26</cp:revision>
  <dcterms:created xsi:type="dcterms:W3CDTF">2023-09-29T09:11:29Z</dcterms:created>
  <dcterms:modified xsi:type="dcterms:W3CDTF">2023-09-30T02:34:46Z</dcterms:modified>
</cp:coreProperties>
</file>