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3" r:id="rId12"/>
    <p:sldId id="281" r:id="rId13"/>
    <p:sldId id="275" r:id="rId14"/>
    <p:sldId id="276" r:id="rId15"/>
    <p:sldId id="278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68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6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23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7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8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46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4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629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5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4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9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2C5B-23DE-4E0D-937F-C41A36D85DBC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C0B2-1043-4285-B788-7F74F3F90E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6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5123"/>
            <a:ext cx="9144000" cy="130292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компетенции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в 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инклюзивной среды. 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057400"/>
            <a:ext cx="9144000" cy="4466492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Зверева Вера Анатольевна,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СШ №156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830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1848045"/>
            <a:ext cx="4788877" cy="44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31063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работе с обучающимися с ОВЗ и готовность работы с ними, существуют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причины профессиональных затруднений педагога. И прежде, чем они станут очевидными для учеников и коллег, надо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95276"/>
            <a:ext cx="10515600" cy="238168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«меняться самому», «менять работу»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«оставить всё как есть»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/>
          </a:p>
        </p:txBody>
      </p:sp>
      <p:grpSp>
        <p:nvGrpSpPr>
          <p:cNvPr id="4" name="Group 7914"/>
          <p:cNvGrpSpPr/>
          <p:nvPr/>
        </p:nvGrpSpPr>
        <p:grpSpPr>
          <a:xfrm>
            <a:off x="1318846" y="4605051"/>
            <a:ext cx="9689123" cy="1055948"/>
            <a:chOff x="0" y="0"/>
            <a:chExt cx="6277357" cy="939199"/>
          </a:xfrm>
        </p:grpSpPr>
        <p:sp>
          <p:nvSpPr>
            <p:cNvPr id="5" name="Shape 151"/>
            <p:cNvSpPr/>
            <p:nvPr/>
          </p:nvSpPr>
          <p:spPr>
            <a:xfrm>
              <a:off x="2634156" y="13716"/>
              <a:ext cx="874093" cy="925483"/>
            </a:xfrm>
            <a:custGeom>
              <a:avLst/>
              <a:gdLst/>
              <a:ahLst/>
              <a:cxnLst/>
              <a:rect l="0" t="0" r="0" b="0"/>
              <a:pathLst>
                <a:path w="731520" h="731520">
                  <a:moveTo>
                    <a:pt x="365760" y="0"/>
                  </a:moveTo>
                  <a:cubicBezTo>
                    <a:pt x="567817" y="0"/>
                    <a:pt x="731520" y="163703"/>
                    <a:pt x="731520" y="365760"/>
                  </a:cubicBezTo>
                  <a:cubicBezTo>
                    <a:pt x="731520" y="567817"/>
                    <a:pt x="567817" y="731520"/>
                    <a:pt x="365760" y="731520"/>
                  </a:cubicBezTo>
                  <a:cubicBezTo>
                    <a:pt x="163703" y="731520"/>
                    <a:pt x="0" y="567817"/>
                    <a:pt x="0" y="365760"/>
                  </a:cubicBezTo>
                  <a:cubicBezTo>
                    <a:pt x="0" y="163703"/>
                    <a:pt x="163703" y="0"/>
                    <a:pt x="3657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DF89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" name="Rectangle 152"/>
            <p:cNvSpPr/>
            <p:nvPr/>
          </p:nvSpPr>
          <p:spPr>
            <a:xfrm>
              <a:off x="2964151" y="169799"/>
              <a:ext cx="544097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?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166"/>
            <p:cNvSpPr/>
            <p:nvPr/>
          </p:nvSpPr>
          <p:spPr>
            <a:xfrm>
              <a:off x="5355238" y="6095"/>
              <a:ext cx="922119" cy="933103"/>
            </a:xfrm>
            <a:custGeom>
              <a:avLst/>
              <a:gdLst/>
              <a:ahLst/>
              <a:cxnLst/>
              <a:rect l="0" t="0" r="0" b="0"/>
              <a:pathLst>
                <a:path w="746761" h="745236">
                  <a:moveTo>
                    <a:pt x="373380" y="0"/>
                  </a:moveTo>
                  <a:cubicBezTo>
                    <a:pt x="579628" y="0"/>
                    <a:pt x="746761" y="166878"/>
                    <a:pt x="746761" y="372618"/>
                  </a:cubicBezTo>
                  <a:cubicBezTo>
                    <a:pt x="746761" y="578358"/>
                    <a:pt x="579628" y="745236"/>
                    <a:pt x="373380" y="745236"/>
                  </a:cubicBezTo>
                  <a:cubicBezTo>
                    <a:pt x="167132" y="745236"/>
                    <a:pt x="0" y="578358"/>
                    <a:pt x="0" y="372618"/>
                  </a:cubicBezTo>
                  <a:cubicBezTo>
                    <a:pt x="0" y="166878"/>
                    <a:pt x="167132" y="0"/>
                    <a:pt x="37338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C0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Rectangle 167"/>
            <p:cNvSpPr/>
            <p:nvPr/>
          </p:nvSpPr>
          <p:spPr>
            <a:xfrm>
              <a:off x="5719255" y="169799"/>
              <a:ext cx="323735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!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Shape 187"/>
            <p:cNvSpPr/>
            <p:nvPr/>
          </p:nvSpPr>
          <p:spPr>
            <a:xfrm>
              <a:off x="0" y="0"/>
              <a:ext cx="951356" cy="939199"/>
            </a:xfrm>
            <a:custGeom>
              <a:avLst/>
              <a:gdLst/>
              <a:ahLst/>
              <a:cxnLst/>
              <a:rect l="0" t="0" r="0" b="0"/>
              <a:pathLst>
                <a:path w="757428" h="757428">
                  <a:moveTo>
                    <a:pt x="378714" y="0"/>
                  </a:moveTo>
                  <a:cubicBezTo>
                    <a:pt x="587883" y="0"/>
                    <a:pt x="757428" y="169545"/>
                    <a:pt x="757428" y="378714"/>
                  </a:cubicBezTo>
                  <a:cubicBezTo>
                    <a:pt x="757428" y="587883"/>
                    <a:pt x="587883" y="757428"/>
                    <a:pt x="378714" y="757428"/>
                  </a:cubicBezTo>
                  <a:cubicBezTo>
                    <a:pt x="169545" y="757428"/>
                    <a:pt x="0" y="587883"/>
                    <a:pt x="0" y="378714"/>
                  </a:cubicBezTo>
                  <a:cubicBezTo>
                    <a:pt x="0" y="169545"/>
                    <a:pt x="169545" y="0"/>
                    <a:pt x="378714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45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Rectangle 188"/>
            <p:cNvSpPr/>
            <p:nvPr/>
          </p:nvSpPr>
          <p:spPr>
            <a:xfrm>
              <a:off x="239903" y="169799"/>
              <a:ext cx="440226" cy="68748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000" b="1" dirty="0" smtClean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X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9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186" y="1454227"/>
            <a:ext cx="11578727" cy="56323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indent="539750"/>
            <a:r>
              <a:rPr lang="ru-RU" sz="2400" i="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древности один мудрец. У него было много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последователей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indent="539750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многие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него учились. 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вот как-то один или  два его ученика поспорили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между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собой. Один утверждал, что сможет задать мудрецу такой вопрос, который поставит его в тупик. Второй сказал, что это невозможно.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9750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утром первый ученик пошел в поле и поймал там прекрасную маленькую бабочку. Зажал ее в ладонях так, чтобы не было ее видно. Придумал он хитростью одолеть учителя: "Я спрошу у него  - жива ли бабочка, что в моих ладонях. Если он скажет что  нет, то я разожму ладони и она взлетит. Если же скажет да, то я раздавлю ее. И открыв ладони, он увидит лишь ее безжизненное тельце. </a:t>
            </a:r>
          </a:p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попадет в неловкую ситуацию, а я выиграю спор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indent="539750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Поднялся он в горы, и спрашивает мудреца: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«О, великий! О, мудрый, ты знаешь все на этом свете. Что в моих руках?».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«Бабочка», - ответил великий мудрец.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«Тебе все известно, скажи, мертвую бабочку я тебе принес или живую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4048" y="297455"/>
            <a:ext cx="849400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Притча о бабочке и мудреце.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yt3.googleusercontent.com/ZGf9-rnbTa5tm-0C-PtRQwVIr1XBd_10IhqZTB1SR4thh2HFMwdvnMXQHzKWXGwF6PDID6uB=s900-c-k-c0x00ffffff-no-rj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0" y="107700"/>
            <a:ext cx="2352675" cy="254736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g.freepik.com/premium-vector/realistic-background-butterfly-vector-illustration-design_279155-894.jpg?size=626&amp;ext=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586" y="4847422"/>
            <a:ext cx="1333500" cy="201057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061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418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indent="539750" algn="ctr"/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Мудрец улыбнулся ему и говорит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«ВСЁ В ТВОИХ РУКАХ»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rot="10800000" flipV="1">
            <a:off x="330503" y="5629618"/>
            <a:ext cx="11490593" cy="1228381"/>
          </a:xfr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оно и есть,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жизнь в наших руках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это не о том, что щелчок пальцев — захотел и на те, получите и распишитесь. Нет, не всегда так. О вере в себя, в упорном труде над собой и своей целью. Ведь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огромное количество возможностей.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kartinki-life.ru/articles/2020/08/04/dlya-druzey-i-blizkih-otkrytki-s-pozhelaniyami-schastya-na-kazhdyy-den-208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13" y="1740665"/>
            <a:ext cx="8714342" cy="376002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3" y="175638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58" y="3445812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13" y="1835513"/>
            <a:ext cx="1447800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9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6706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с вами руках сможем ли мы помочь нашим детям, создать такое общество, в котором смело можно сказать: «Мы – вместе! Мы- все равные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7187"/>
          <p:cNvGrpSpPr/>
          <p:nvPr/>
        </p:nvGrpSpPr>
        <p:grpSpPr>
          <a:xfrm>
            <a:off x="1331156" y="2672863"/>
            <a:ext cx="2449536" cy="2725614"/>
            <a:chOff x="0" y="0"/>
            <a:chExt cx="807720" cy="809244"/>
          </a:xfrm>
        </p:grpSpPr>
        <p:sp>
          <p:nvSpPr>
            <p:cNvPr id="5" name="Shape 450"/>
            <p:cNvSpPr/>
            <p:nvPr/>
          </p:nvSpPr>
          <p:spPr>
            <a:xfrm>
              <a:off x="0" y="0"/>
              <a:ext cx="807720" cy="809244"/>
            </a:xfrm>
            <a:custGeom>
              <a:avLst/>
              <a:gdLst/>
              <a:ahLst/>
              <a:cxnLst/>
              <a:rect l="0" t="0" r="0" b="0"/>
              <a:pathLst>
                <a:path w="807720" h="809244">
                  <a:moveTo>
                    <a:pt x="403860" y="0"/>
                  </a:moveTo>
                  <a:cubicBezTo>
                    <a:pt x="626872" y="0"/>
                    <a:pt x="807720" y="181102"/>
                    <a:pt x="807720" y="404622"/>
                  </a:cubicBezTo>
                  <a:cubicBezTo>
                    <a:pt x="807720" y="628142"/>
                    <a:pt x="626872" y="809244"/>
                    <a:pt x="403860" y="809244"/>
                  </a:cubicBezTo>
                  <a:cubicBezTo>
                    <a:pt x="180848" y="809244"/>
                    <a:pt x="0" y="628142"/>
                    <a:pt x="0" y="404622"/>
                  </a:cubicBezTo>
                  <a:cubicBezTo>
                    <a:pt x="0" y="181102"/>
                    <a:pt x="180848" y="0"/>
                    <a:pt x="4038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460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45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58496" y="121920"/>
              <a:ext cx="490728" cy="490728"/>
            </a:xfrm>
            <a:prstGeom prst="rect">
              <a:avLst/>
            </a:prstGeom>
          </p:spPr>
        </p:pic>
      </p:grpSp>
      <p:grpSp>
        <p:nvGrpSpPr>
          <p:cNvPr id="7" name="Group 7188"/>
          <p:cNvGrpSpPr/>
          <p:nvPr/>
        </p:nvGrpSpPr>
        <p:grpSpPr>
          <a:xfrm>
            <a:off x="8129972" y="2703025"/>
            <a:ext cx="2737321" cy="2695452"/>
            <a:chOff x="0" y="0"/>
            <a:chExt cx="807720" cy="809244"/>
          </a:xfrm>
        </p:grpSpPr>
        <p:sp>
          <p:nvSpPr>
            <p:cNvPr id="8" name="Shape 455"/>
            <p:cNvSpPr/>
            <p:nvPr/>
          </p:nvSpPr>
          <p:spPr>
            <a:xfrm>
              <a:off x="0" y="0"/>
              <a:ext cx="807720" cy="809244"/>
            </a:xfrm>
            <a:custGeom>
              <a:avLst/>
              <a:gdLst/>
              <a:ahLst/>
              <a:cxnLst/>
              <a:rect l="0" t="0" r="0" b="0"/>
              <a:pathLst>
                <a:path w="807720" h="809244">
                  <a:moveTo>
                    <a:pt x="403860" y="0"/>
                  </a:moveTo>
                  <a:cubicBezTo>
                    <a:pt x="626872" y="0"/>
                    <a:pt x="807720" y="181102"/>
                    <a:pt x="807720" y="404622"/>
                  </a:cubicBezTo>
                  <a:cubicBezTo>
                    <a:pt x="807720" y="628142"/>
                    <a:pt x="626872" y="809244"/>
                    <a:pt x="403860" y="809244"/>
                  </a:cubicBezTo>
                  <a:cubicBezTo>
                    <a:pt x="180848" y="809244"/>
                    <a:pt x="0" y="628142"/>
                    <a:pt x="0" y="404622"/>
                  </a:cubicBezTo>
                  <a:cubicBezTo>
                    <a:pt x="0" y="181102"/>
                    <a:pt x="180848" y="0"/>
                    <a:pt x="403860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C0B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456"/>
            <p:cNvSpPr/>
            <p:nvPr/>
          </p:nvSpPr>
          <p:spPr>
            <a:xfrm>
              <a:off x="181355" y="182886"/>
              <a:ext cx="444967" cy="192874"/>
            </a:xfrm>
            <a:custGeom>
              <a:avLst/>
              <a:gdLst/>
              <a:ahLst/>
              <a:cxnLst/>
              <a:rect l="0" t="0" r="0" b="0"/>
              <a:pathLst>
                <a:path w="444967" h="192874">
                  <a:moveTo>
                    <a:pt x="7409" y="0"/>
                  </a:moveTo>
                  <a:lnTo>
                    <a:pt x="437557" y="0"/>
                  </a:lnTo>
                  <a:lnTo>
                    <a:pt x="442797" y="2174"/>
                  </a:lnTo>
                  <a:cubicBezTo>
                    <a:pt x="444138" y="3515"/>
                    <a:pt x="444967" y="5368"/>
                    <a:pt x="444967" y="7415"/>
                  </a:cubicBezTo>
                  <a:lnTo>
                    <a:pt x="444967" y="185448"/>
                  </a:lnTo>
                  <a:cubicBezTo>
                    <a:pt x="444967" y="185456"/>
                    <a:pt x="444967" y="185456"/>
                    <a:pt x="444967" y="185456"/>
                  </a:cubicBezTo>
                  <a:cubicBezTo>
                    <a:pt x="444967" y="189551"/>
                    <a:pt x="441645" y="192874"/>
                    <a:pt x="437551" y="192866"/>
                  </a:cubicBezTo>
                  <a:lnTo>
                    <a:pt x="170571" y="192866"/>
                  </a:lnTo>
                  <a:lnTo>
                    <a:pt x="170571" y="178030"/>
                  </a:lnTo>
                  <a:lnTo>
                    <a:pt x="430134" y="178030"/>
                  </a:lnTo>
                  <a:lnTo>
                    <a:pt x="430134" y="14833"/>
                  </a:lnTo>
                  <a:lnTo>
                    <a:pt x="14832" y="14833"/>
                  </a:lnTo>
                  <a:lnTo>
                    <a:pt x="14832" y="155776"/>
                  </a:lnTo>
                  <a:lnTo>
                    <a:pt x="0" y="155776"/>
                  </a:lnTo>
                  <a:lnTo>
                    <a:pt x="0" y="22253"/>
                  </a:lnTo>
                  <a:lnTo>
                    <a:pt x="0" y="7415"/>
                  </a:lnTo>
                  <a:lnTo>
                    <a:pt x="2173" y="2170"/>
                  </a:lnTo>
                  <a:lnTo>
                    <a:pt x="740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457"/>
            <p:cNvSpPr/>
            <p:nvPr/>
          </p:nvSpPr>
          <p:spPr>
            <a:xfrm>
              <a:off x="426087" y="219973"/>
              <a:ext cx="148322" cy="14836"/>
            </a:xfrm>
            <a:custGeom>
              <a:avLst/>
              <a:gdLst/>
              <a:ahLst/>
              <a:cxnLst/>
              <a:rect l="0" t="0" r="0" b="0"/>
              <a:pathLst>
                <a:path w="148322" h="14836">
                  <a:moveTo>
                    <a:pt x="0" y="0"/>
                  </a:moveTo>
                  <a:lnTo>
                    <a:pt x="148322" y="0"/>
                  </a:lnTo>
                  <a:lnTo>
                    <a:pt x="148322" y="14836"/>
                  </a:lnTo>
                  <a:lnTo>
                    <a:pt x="0" y="148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" name="Shape 458"/>
            <p:cNvSpPr/>
            <p:nvPr/>
          </p:nvSpPr>
          <p:spPr>
            <a:xfrm>
              <a:off x="448335" y="264482"/>
              <a:ext cx="148322" cy="14836"/>
            </a:xfrm>
            <a:custGeom>
              <a:avLst/>
              <a:gdLst/>
              <a:ahLst/>
              <a:cxnLst/>
              <a:rect l="0" t="0" r="0" b="0"/>
              <a:pathLst>
                <a:path w="148322" h="14836">
                  <a:moveTo>
                    <a:pt x="0" y="0"/>
                  </a:moveTo>
                  <a:lnTo>
                    <a:pt x="148322" y="0"/>
                  </a:lnTo>
                  <a:lnTo>
                    <a:pt x="148322" y="14836"/>
                  </a:lnTo>
                  <a:lnTo>
                    <a:pt x="0" y="148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Shape 459"/>
            <p:cNvSpPr/>
            <p:nvPr/>
          </p:nvSpPr>
          <p:spPr>
            <a:xfrm>
              <a:off x="418671" y="308990"/>
              <a:ext cx="148322" cy="14836"/>
            </a:xfrm>
            <a:custGeom>
              <a:avLst/>
              <a:gdLst/>
              <a:ahLst/>
              <a:cxnLst/>
              <a:rect l="0" t="0" r="0" b="0"/>
              <a:pathLst>
                <a:path w="148322" h="14836">
                  <a:moveTo>
                    <a:pt x="0" y="0"/>
                  </a:moveTo>
                  <a:lnTo>
                    <a:pt x="148322" y="0"/>
                  </a:lnTo>
                  <a:lnTo>
                    <a:pt x="148322" y="14836"/>
                  </a:lnTo>
                  <a:lnTo>
                    <a:pt x="0" y="148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460"/>
            <p:cNvSpPr/>
            <p:nvPr/>
          </p:nvSpPr>
          <p:spPr>
            <a:xfrm>
              <a:off x="181356" y="464467"/>
              <a:ext cx="44497" cy="163421"/>
            </a:xfrm>
            <a:custGeom>
              <a:avLst/>
              <a:gdLst/>
              <a:ahLst/>
              <a:cxnLst/>
              <a:rect l="0" t="0" r="0" b="0"/>
              <a:pathLst>
                <a:path w="44497" h="163421">
                  <a:moveTo>
                    <a:pt x="44497" y="31"/>
                  </a:moveTo>
                  <a:lnTo>
                    <a:pt x="44497" y="14867"/>
                  </a:lnTo>
                  <a:cubicBezTo>
                    <a:pt x="32215" y="14883"/>
                    <a:pt x="22261" y="24835"/>
                    <a:pt x="22249" y="37121"/>
                  </a:cubicBezTo>
                  <a:cubicBezTo>
                    <a:pt x="22249" y="49407"/>
                    <a:pt x="32209" y="59375"/>
                    <a:pt x="44497" y="59375"/>
                  </a:cubicBezTo>
                  <a:lnTo>
                    <a:pt x="44497" y="74482"/>
                  </a:lnTo>
                  <a:lnTo>
                    <a:pt x="34267" y="74482"/>
                  </a:lnTo>
                  <a:cubicBezTo>
                    <a:pt x="23540" y="74497"/>
                    <a:pt x="14847" y="83190"/>
                    <a:pt x="14832" y="93921"/>
                  </a:cubicBezTo>
                  <a:lnTo>
                    <a:pt x="14832" y="148665"/>
                  </a:lnTo>
                  <a:lnTo>
                    <a:pt x="44497" y="148665"/>
                  </a:lnTo>
                  <a:lnTo>
                    <a:pt x="44497" y="163421"/>
                  </a:lnTo>
                  <a:lnTo>
                    <a:pt x="7219" y="163421"/>
                  </a:lnTo>
                  <a:lnTo>
                    <a:pt x="2171" y="161328"/>
                  </a:lnTo>
                  <a:cubicBezTo>
                    <a:pt x="829" y="159985"/>
                    <a:pt x="0" y="158131"/>
                    <a:pt x="0" y="156083"/>
                  </a:cubicBezTo>
                  <a:lnTo>
                    <a:pt x="0" y="93921"/>
                  </a:lnTo>
                  <a:cubicBezTo>
                    <a:pt x="45" y="81127"/>
                    <a:pt x="7230" y="69428"/>
                    <a:pt x="18621" y="63610"/>
                  </a:cubicBezTo>
                  <a:cubicBezTo>
                    <a:pt x="11443" y="56624"/>
                    <a:pt x="7401" y="47027"/>
                    <a:pt x="7416" y="37005"/>
                  </a:cubicBezTo>
                  <a:cubicBezTo>
                    <a:pt x="7447" y="16552"/>
                    <a:pt x="24049" y="0"/>
                    <a:pt x="44497" y="31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461"/>
            <p:cNvSpPr/>
            <p:nvPr/>
          </p:nvSpPr>
          <p:spPr>
            <a:xfrm>
              <a:off x="191030" y="291589"/>
              <a:ext cx="34823" cy="112213"/>
            </a:xfrm>
            <a:custGeom>
              <a:avLst/>
              <a:gdLst/>
              <a:ahLst/>
              <a:cxnLst/>
              <a:rect l="0" t="0" r="0" b="0"/>
              <a:pathLst>
                <a:path w="34823" h="112213">
                  <a:moveTo>
                    <a:pt x="34823" y="0"/>
                  </a:moveTo>
                  <a:lnTo>
                    <a:pt x="34823" y="30838"/>
                  </a:lnTo>
                  <a:lnTo>
                    <a:pt x="18755" y="86234"/>
                  </a:lnTo>
                  <a:cubicBezTo>
                    <a:pt x="16803" y="90639"/>
                    <a:pt x="18619" y="95808"/>
                    <a:pt x="22897" y="98018"/>
                  </a:cubicBezTo>
                  <a:cubicBezTo>
                    <a:pt x="23207" y="98173"/>
                    <a:pt x="23525" y="98312"/>
                    <a:pt x="23850" y="98428"/>
                  </a:cubicBezTo>
                  <a:cubicBezTo>
                    <a:pt x="26164" y="99266"/>
                    <a:pt x="28598" y="99086"/>
                    <a:pt x="30665" y="98119"/>
                  </a:cubicBezTo>
                  <a:lnTo>
                    <a:pt x="34823" y="93568"/>
                  </a:lnTo>
                  <a:lnTo>
                    <a:pt x="34823" y="112110"/>
                  </a:lnTo>
                  <a:lnTo>
                    <a:pt x="18346" y="112213"/>
                  </a:lnTo>
                  <a:cubicBezTo>
                    <a:pt x="6104" y="107492"/>
                    <a:pt x="0" y="93745"/>
                    <a:pt x="4713" y="81498"/>
                  </a:cubicBezTo>
                  <a:lnTo>
                    <a:pt x="24510" y="13244"/>
                  </a:lnTo>
                  <a:lnTo>
                    <a:pt x="348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462"/>
            <p:cNvSpPr/>
            <p:nvPr/>
          </p:nvSpPr>
          <p:spPr>
            <a:xfrm>
              <a:off x="225853" y="308990"/>
              <a:ext cx="66745" cy="318898"/>
            </a:xfrm>
            <a:custGeom>
              <a:avLst/>
              <a:gdLst/>
              <a:ahLst/>
              <a:cxnLst/>
              <a:rect l="0" t="0" r="0" b="0"/>
              <a:pathLst>
                <a:path w="66745" h="318898">
                  <a:moveTo>
                    <a:pt x="29663" y="8"/>
                  </a:moveTo>
                  <a:cubicBezTo>
                    <a:pt x="33758" y="0"/>
                    <a:pt x="37080" y="3323"/>
                    <a:pt x="37080" y="7418"/>
                  </a:cubicBezTo>
                  <a:lnTo>
                    <a:pt x="37081" y="192869"/>
                  </a:lnTo>
                  <a:lnTo>
                    <a:pt x="37050" y="192869"/>
                  </a:lnTo>
                  <a:cubicBezTo>
                    <a:pt x="37011" y="197992"/>
                    <a:pt x="35899" y="203046"/>
                    <a:pt x="33789" y="207705"/>
                  </a:cubicBezTo>
                  <a:lnTo>
                    <a:pt x="59329" y="207705"/>
                  </a:lnTo>
                  <a:lnTo>
                    <a:pt x="59329" y="81598"/>
                  </a:lnTo>
                  <a:lnTo>
                    <a:pt x="66745" y="81598"/>
                  </a:lnTo>
                  <a:lnTo>
                    <a:pt x="66745" y="222541"/>
                  </a:lnTo>
                  <a:lnTo>
                    <a:pt x="31262" y="222541"/>
                  </a:lnTo>
                  <a:cubicBezTo>
                    <a:pt x="39576" y="228978"/>
                    <a:pt x="44458" y="238884"/>
                    <a:pt x="44497" y="249398"/>
                  </a:cubicBezTo>
                  <a:lnTo>
                    <a:pt x="44497" y="311561"/>
                  </a:lnTo>
                  <a:cubicBezTo>
                    <a:pt x="44497" y="311561"/>
                    <a:pt x="44497" y="311563"/>
                    <a:pt x="44497" y="311564"/>
                  </a:cubicBezTo>
                  <a:cubicBezTo>
                    <a:pt x="44497" y="313612"/>
                    <a:pt x="43666" y="315466"/>
                    <a:pt x="42324" y="316808"/>
                  </a:cubicBezTo>
                  <a:lnTo>
                    <a:pt x="37274" y="318898"/>
                  </a:lnTo>
                  <a:lnTo>
                    <a:pt x="0" y="318898"/>
                  </a:lnTo>
                  <a:lnTo>
                    <a:pt x="0" y="304143"/>
                  </a:lnTo>
                  <a:lnTo>
                    <a:pt x="29665" y="304143"/>
                  </a:lnTo>
                  <a:lnTo>
                    <a:pt x="29664" y="249398"/>
                  </a:lnTo>
                  <a:cubicBezTo>
                    <a:pt x="29649" y="238668"/>
                    <a:pt x="20956" y="229975"/>
                    <a:pt x="10230" y="229959"/>
                  </a:cubicBezTo>
                  <a:lnTo>
                    <a:pt x="0" y="229959"/>
                  </a:lnTo>
                  <a:lnTo>
                    <a:pt x="0" y="214853"/>
                  </a:lnTo>
                  <a:cubicBezTo>
                    <a:pt x="12288" y="214853"/>
                    <a:pt x="22248" y="204885"/>
                    <a:pt x="22248" y="192599"/>
                  </a:cubicBezTo>
                  <a:cubicBezTo>
                    <a:pt x="22248" y="180305"/>
                    <a:pt x="12288" y="170344"/>
                    <a:pt x="0" y="170344"/>
                  </a:cubicBezTo>
                  <a:lnTo>
                    <a:pt x="0" y="155508"/>
                  </a:lnTo>
                  <a:cubicBezTo>
                    <a:pt x="8049" y="155532"/>
                    <a:pt x="15866" y="158205"/>
                    <a:pt x="22248" y="163112"/>
                  </a:cubicBezTo>
                  <a:lnTo>
                    <a:pt x="22248" y="55751"/>
                  </a:lnTo>
                  <a:lnTo>
                    <a:pt x="14493" y="80439"/>
                  </a:lnTo>
                  <a:cubicBezTo>
                    <a:pt x="12205" y="86938"/>
                    <a:pt x="7237" y="92130"/>
                    <a:pt x="852" y="94704"/>
                  </a:cubicBezTo>
                  <a:lnTo>
                    <a:pt x="0" y="94709"/>
                  </a:lnTo>
                  <a:lnTo>
                    <a:pt x="0" y="76166"/>
                  </a:lnTo>
                  <a:lnTo>
                    <a:pt x="445" y="75679"/>
                  </a:lnTo>
                  <a:lnTo>
                    <a:pt x="22589" y="5200"/>
                  </a:lnTo>
                  <a:cubicBezTo>
                    <a:pt x="23561" y="2109"/>
                    <a:pt x="26424" y="8"/>
                    <a:pt x="29663" y="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463"/>
            <p:cNvSpPr/>
            <p:nvPr/>
          </p:nvSpPr>
          <p:spPr>
            <a:xfrm>
              <a:off x="225853" y="212555"/>
              <a:ext cx="66745" cy="109872"/>
            </a:xfrm>
            <a:custGeom>
              <a:avLst/>
              <a:gdLst/>
              <a:ahLst/>
              <a:cxnLst/>
              <a:rect l="0" t="0" r="0" b="0"/>
              <a:pathLst>
                <a:path w="66745" h="109872">
                  <a:moveTo>
                    <a:pt x="66745" y="0"/>
                  </a:moveTo>
                  <a:lnTo>
                    <a:pt x="66745" y="14836"/>
                  </a:lnTo>
                  <a:cubicBezTo>
                    <a:pt x="54454" y="14836"/>
                    <a:pt x="44497" y="24804"/>
                    <a:pt x="44497" y="37090"/>
                  </a:cubicBezTo>
                  <a:cubicBezTo>
                    <a:pt x="44512" y="49376"/>
                    <a:pt x="54462" y="59337"/>
                    <a:pt x="66745" y="59344"/>
                  </a:cubicBezTo>
                  <a:lnTo>
                    <a:pt x="66745" y="74180"/>
                  </a:lnTo>
                  <a:lnTo>
                    <a:pt x="36964" y="74180"/>
                  </a:lnTo>
                  <a:cubicBezTo>
                    <a:pt x="22247" y="74250"/>
                    <a:pt x="9068" y="83306"/>
                    <a:pt x="3729" y="97014"/>
                  </a:cubicBezTo>
                  <a:lnTo>
                    <a:pt x="0" y="109872"/>
                  </a:lnTo>
                  <a:lnTo>
                    <a:pt x="0" y="79033"/>
                  </a:lnTo>
                  <a:lnTo>
                    <a:pt x="8218" y="68480"/>
                  </a:lnTo>
                  <a:cubicBezTo>
                    <a:pt x="16477" y="62727"/>
                    <a:pt x="26437" y="59418"/>
                    <a:pt x="36964" y="59344"/>
                  </a:cubicBezTo>
                  <a:lnTo>
                    <a:pt x="37273" y="59344"/>
                  </a:lnTo>
                  <a:cubicBezTo>
                    <a:pt x="32365" y="52962"/>
                    <a:pt x="29692" y="45142"/>
                    <a:pt x="29664" y="37090"/>
                  </a:cubicBezTo>
                  <a:cubicBezTo>
                    <a:pt x="29664" y="16606"/>
                    <a:pt x="46265" y="0"/>
                    <a:pt x="6674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464"/>
            <p:cNvSpPr/>
            <p:nvPr/>
          </p:nvSpPr>
          <p:spPr>
            <a:xfrm>
              <a:off x="292597" y="292937"/>
              <a:ext cx="51913" cy="334951"/>
            </a:xfrm>
            <a:custGeom>
              <a:avLst/>
              <a:gdLst/>
              <a:ahLst/>
              <a:cxnLst/>
              <a:rect l="0" t="0" r="0" b="0"/>
              <a:pathLst>
                <a:path w="51913" h="334951">
                  <a:moveTo>
                    <a:pt x="51913" y="0"/>
                  </a:moveTo>
                  <a:lnTo>
                    <a:pt x="51913" y="16707"/>
                  </a:lnTo>
                  <a:lnTo>
                    <a:pt x="44497" y="20558"/>
                  </a:lnTo>
                  <a:lnTo>
                    <a:pt x="44497" y="172311"/>
                  </a:lnTo>
                  <a:lnTo>
                    <a:pt x="51913" y="172669"/>
                  </a:lnTo>
                  <a:lnTo>
                    <a:pt x="51913" y="186397"/>
                  </a:lnTo>
                  <a:cubicBezTo>
                    <a:pt x="39622" y="186397"/>
                    <a:pt x="29665" y="196358"/>
                    <a:pt x="29665" y="208652"/>
                  </a:cubicBezTo>
                  <a:cubicBezTo>
                    <a:pt x="29665" y="220938"/>
                    <a:pt x="39622" y="230906"/>
                    <a:pt x="51913" y="230906"/>
                  </a:cubicBezTo>
                  <a:lnTo>
                    <a:pt x="51913" y="246012"/>
                  </a:lnTo>
                  <a:lnTo>
                    <a:pt x="41685" y="246012"/>
                  </a:lnTo>
                  <a:cubicBezTo>
                    <a:pt x="30955" y="246028"/>
                    <a:pt x="22264" y="254721"/>
                    <a:pt x="22248" y="265451"/>
                  </a:cubicBezTo>
                  <a:lnTo>
                    <a:pt x="22248" y="320196"/>
                  </a:lnTo>
                  <a:lnTo>
                    <a:pt x="51913" y="320196"/>
                  </a:lnTo>
                  <a:lnTo>
                    <a:pt x="51913" y="334951"/>
                  </a:lnTo>
                  <a:lnTo>
                    <a:pt x="14639" y="334951"/>
                  </a:lnTo>
                  <a:lnTo>
                    <a:pt x="9589" y="332858"/>
                  </a:lnTo>
                  <a:cubicBezTo>
                    <a:pt x="8247" y="331516"/>
                    <a:pt x="7417" y="329661"/>
                    <a:pt x="7417" y="327613"/>
                  </a:cubicBezTo>
                  <a:lnTo>
                    <a:pt x="7417" y="265451"/>
                  </a:lnTo>
                  <a:cubicBezTo>
                    <a:pt x="7455" y="254937"/>
                    <a:pt x="12337" y="245031"/>
                    <a:pt x="20649" y="238594"/>
                  </a:cubicBezTo>
                  <a:lnTo>
                    <a:pt x="0" y="238594"/>
                  </a:lnTo>
                  <a:lnTo>
                    <a:pt x="0" y="97651"/>
                  </a:lnTo>
                  <a:lnTo>
                    <a:pt x="7416" y="97651"/>
                  </a:lnTo>
                  <a:lnTo>
                    <a:pt x="7417" y="223758"/>
                  </a:lnTo>
                  <a:lnTo>
                    <a:pt x="18123" y="223758"/>
                  </a:lnTo>
                  <a:cubicBezTo>
                    <a:pt x="10962" y="208033"/>
                    <a:pt x="15775" y="189442"/>
                    <a:pt x="29665" y="179165"/>
                  </a:cubicBezTo>
                  <a:lnTo>
                    <a:pt x="29664" y="16053"/>
                  </a:lnTo>
                  <a:cubicBezTo>
                    <a:pt x="29664" y="13287"/>
                    <a:pt x="31209" y="10744"/>
                    <a:pt x="33666" y="9469"/>
                  </a:cubicBezTo>
                  <a:lnTo>
                    <a:pt x="5191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465"/>
            <p:cNvSpPr/>
            <p:nvPr/>
          </p:nvSpPr>
          <p:spPr>
            <a:xfrm>
              <a:off x="292597" y="212555"/>
              <a:ext cx="51913" cy="74188"/>
            </a:xfrm>
            <a:custGeom>
              <a:avLst/>
              <a:gdLst/>
              <a:ahLst/>
              <a:cxnLst/>
              <a:rect l="0" t="0" r="0" b="0"/>
              <a:pathLst>
                <a:path w="51913" h="74188">
                  <a:moveTo>
                    <a:pt x="0" y="0"/>
                  </a:moveTo>
                  <a:cubicBezTo>
                    <a:pt x="20479" y="0"/>
                    <a:pt x="37080" y="16606"/>
                    <a:pt x="37080" y="37090"/>
                  </a:cubicBezTo>
                  <a:cubicBezTo>
                    <a:pt x="37057" y="42553"/>
                    <a:pt x="35806" y="47931"/>
                    <a:pt x="33434" y="52854"/>
                  </a:cubicBezTo>
                  <a:lnTo>
                    <a:pt x="51913" y="43266"/>
                  </a:lnTo>
                  <a:lnTo>
                    <a:pt x="51913" y="59971"/>
                  </a:lnTo>
                  <a:lnTo>
                    <a:pt x="26142" y="73354"/>
                  </a:lnTo>
                  <a:cubicBezTo>
                    <a:pt x="25083" y="73902"/>
                    <a:pt x="23916" y="74188"/>
                    <a:pt x="22727" y="74180"/>
                  </a:cubicBezTo>
                  <a:lnTo>
                    <a:pt x="0" y="74180"/>
                  </a:lnTo>
                  <a:lnTo>
                    <a:pt x="0" y="59344"/>
                  </a:lnTo>
                  <a:cubicBezTo>
                    <a:pt x="12291" y="59344"/>
                    <a:pt x="22248" y="49384"/>
                    <a:pt x="22248" y="37090"/>
                  </a:cubicBezTo>
                  <a:cubicBezTo>
                    <a:pt x="22248" y="24804"/>
                    <a:pt x="12291" y="14836"/>
                    <a:pt x="0" y="14836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466"/>
            <p:cNvSpPr/>
            <p:nvPr/>
          </p:nvSpPr>
          <p:spPr>
            <a:xfrm>
              <a:off x="344510" y="465606"/>
              <a:ext cx="44497" cy="162283"/>
            </a:xfrm>
            <a:custGeom>
              <a:avLst/>
              <a:gdLst/>
              <a:ahLst/>
              <a:cxnLst/>
              <a:rect l="0" t="0" r="0" b="0"/>
              <a:pathLst>
                <a:path w="44497" h="162283">
                  <a:moveTo>
                    <a:pt x="0" y="0"/>
                  </a:moveTo>
                  <a:lnTo>
                    <a:pt x="10878" y="525"/>
                  </a:lnTo>
                  <a:cubicBezTo>
                    <a:pt x="16717" y="2320"/>
                    <a:pt x="22113" y="5557"/>
                    <a:pt x="26512" y="10066"/>
                  </a:cubicBezTo>
                  <a:cubicBezTo>
                    <a:pt x="40804" y="24709"/>
                    <a:pt x="40518" y="48176"/>
                    <a:pt x="25879" y="62471"/>
                  </a:cubicBezTo>
                  <a:cubicBezTo>
                    <a:pt x="37266" y="68290"/>
                    <a:pt x="44450" y="79989"/>
                    <a:pt x="44497" y="92783"/>
                  </a:cubicBezTo>
                  <a:lnTo>
                    <a:pt x="44497" y="154945"/>
                  </a:lnTo>
                  <a:cubicBezTo>
                    <a:pt x="44497" y="154946"/>
                    <a:pt x="44497" y="154948"/>
                    <a:pt x="44497" y="154948"/>
                  </a:cubicBezTo>
                  <a:cubicBezTo>
                    <a:pt x="44497" y="156996"/>
                    <a:pt x="43666" y="158850"/>
                    <a:pt x="42324" y="160192"/>
                  </a:cubicBezTo>
                  <a:lnTo>
                    <a:pt x="37274" y="162283"/>
                  </a:lnTo>
                  <a:lnTo>
                    <a:pt x="0" y="162283"/>
                  </a:lnTo>
                  <a:lnTo>
                    <a:pt x="0" y="147527"/>
                  </a:lnTo>
                  <a:lnTo>
                    <a:pt x="29664" y="147527"/>
                  </a:lnTo>
                  <a:lnTo>
                    <a:pt x="29664" y="92783"/>
                  </a:lnTo>
                  <a:cubicBezTo>
                    <a:pt x="29649" y="82052"/>
                    <a:pt x="20958" y="73359"/>
                    <a:pt x="10228" y="73343"/>
                  </a:cubicBezTo>
                  <a:lnTo>
                    <a:pt x="0" y="73343"/>
                  </a:lnTo>
                  <a:lnTo>
                    <a:pt x="0" y="58237"/>
                  </a:lnTo>
                  <a:cubicBezTo>
                    <a:pt x="12291" y="58237"/>
                    <a:pt x="22248" y="48269"/>
                    <a:pt x="22248" y="35983"/>
                  </a:cubicBezTo>
                  <a:cubicBezTo>
                    <a:pt x="22233" y="23697"/>
                    <a:pt x="12283" y="13736"/>
                    <a:pt x="0" y="1372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467"/>
            <p:cNvSpPr/>
            <p:nvPr/>
          </p:nvSpPr>
          <p:spPr>
            <a:xfrm>
              <a:off x="344510" y="231398"/>
              <a:ext cx="78649" cy="78246"/>
            </a:xfrm>
            <a:custGeom>
              <a:avLst/>
              <a:gdLst/>
              <a:ahLst/>
              <a:cxnLst/>
              <a:rect l="0" t="0" r="0" b="0"/>
              <a:pathLst>
                <a:path w="78649" h="78246">
                  <a:moveTo>
                    <a:pt x="60596" y="2508"/>
                  </a:moveTo>
                  <a:cubicBezTo>
                    <a:pt x="66258" y="4843"/>
                    <a:pt x="71028" y="9338"/>
                    <a:pt x="73565" y="15443"/>
                  </a:cubicBezTo>
                  <a:cubicBezTo>
                    <a:pt x="78649" y="27652"/>
                    <a:pt x="72870" y="41661"/>
                    <a:pt x="60665" y="46745"/>
                  </a:cubicBezTo>
                  <a:lnTo>
                    <a:pt x="0" y="78246"/>
                  </a:lnTo>
                  <a:lnTo>
                    <a:pt x="0" y="61539"/>
                  </a:lnTo>
                  <a:lnTo>
                    <a:pt x="54400" y="33308"/>
                  </a:lnTo>
                  <a:cubicBezTo>
                    <a:pt x="56964" y="32365"/>
                    <a:pt x="59003" y="30371"/>
                    <a:pt x="60000" y="27822"/>
                  </a:cubicBezTo>
                  <a:cubicBezTo>
                    <a:pt x="60889" y="25449"/>
                    <a:pt x="60750" y="22822"/>
                    <a:pt x="59606" y="20566"/>
                  </a:cubicBezTo>
                  <a:cubicBezTo>
                    <a:pt x="58533" y="18421"/>
                    <a:pt x="56721" y="16878"/>
                    <a:pt x="54625" y="16101"/>
                  </a:cubicBezTo>
                  <a:cubicBezTo>
                    <a:pt x="52529" y="15325"/>
                    <a:pt x="50147" y="15315"/>
                    <a:pt x="47934" y="16239"/>
                  </a:cubicBezTo>
                  <a:lnTo>
                    <a:pt x="0" y="41129"/>
                  </a:lnTo>
                  <a:lnTo>
                    <a:pt x="0" y="24424"/>
                  </a:lnTo>
                  <a:lnTo>
                    <a:pt x="41661" y="2809"/>
                  </a:lnTo>
                  <a:cubicBezTo>
                    <a:pt x="41862" y="2716"/>
                    <a:pt x="42070" y="2623"/>
                    <a:pt x="42279" y="2538"/>
                  </a:cubicBezTo>
                  <a:cubicBezTo>
                    <a:pt x="48382" y="0"/>
                    <a:pt x="54935" y="174"/>
                    <a:pt x="60596" y="2508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468"/>
            <p:cNvSpPr/>
            <p:nvPr/>
          </p:nvSpPr>
          <p:spPr>
            <a:xfrm>
              <a:off x="418671" y="464509"/>
              <a:ext cx="44497" cy="163379"/>
            </a:xfrm>
            <a:custGeom>
              <a:avLst/>
              <a:gdLst/>
              <a:ahLst/>
              <a:cxnLst/>
              <a:rect l="0" t="0" r="0" b="0"/>
              <a:pathLst>
                <a:path w="44497" h="163379">
                  <a:moveTo>
                    <a:pt x="44497" y="0"/>
                  </a:moveTo>
                  <a:lnTo>
                    <a:pt x="44497" y="14825"/>
                  </a:lnTo>
                  <a:lnTo>
                    <a:pt x="44497" y="14825"/>
                  </a:lnTo>
                  <a:cubicBezTo>
                    <a:pt x="32214" y="14841"/>
                    <a:pt x="22264" y="24793"/>
                    <a:pt x="22248" y="37079"/>
                  </a:cubicBezTo>
                  <a:cubicBezTo>
                    <a:pt x="22248" y="49365"/>
                    <a:pt x="32207" y="59333"/>
                    <a:pt x="44497" y="59333"/>
                  </a:cubicBezTo>
                  <a:lnTo>
                    <a:pt x="44497" y="59333"/>
                  </a:lnTo>
                  <a:lnTo>
                    <a:pt x="44497" y="74440"/>
                  </a:lnTo>
                  <a:lnTo>
                    <a:pt x="34268" y="74440"/>
                  </a:lnTo>
                  <a:cubicBezTo>
                    <a:pt x="23539" y="74455"/>
                    <a:pt x="14848" y="83148"/>
                    <a:pt x="14832" y="93879"/>
                  </a:cubicBezTo>
                  <a:lnTo>
                    <a:pt x="14832" y="148623"/>
                  </a:lnTo>
                  <a:lnTo>
                    <a:pt x="44497" y="148623"/>
                  </a:lnTo>
                  <a:lnTo>
                    <a:pt x="44497" y="163379"/>
                  </a:lnTo>
                  <a:lnTo>
                    <a:pt x="7223" y="163379"/>
                  </a:lnTo>
                  <a:lnTo>
                    <a:pt x="2170" y="161286"/>
                  </a:lnTo>
                  <a:cubicBezTo>
                    <a:pt x="829" y="159943"/>
                    <a:pt x="0" y="158089"/>
                    <a:pt x="0" y="156041"/>
                  </a:cubicBezTo>
                  <a:lnTo>
                    <a:pt x="0" y="93879"/>
                  </a:lnTo>
                  <a:cubicBezTo>
                    <a:pt x="47" y="81085"/>
                    <a:pt x="7231" y="69386"/>
                    <a:pt x="18617" y="63568"/>
                  </a:cubicBezTo>
                  <a:cubicBezTo>
                    <a:pt x="18393" y="63344"/>
                    <a:pt x="18162" y="63112"/>
                    <a:pt x="17938" y="62880"/>
                  </a:cubicBezTo>
                  <a:cubicBezTo>
                    <a:pt x="3646" y="48206"/>
                    <a:pt x="3956" y="24724"/>
                    <a:pt x="18617" y="10436"/>
                  </a:cubicBezTo>
                  <a:cubicBezTo>
                    <a:pt x="22285" y="6862"/>
                    <a:pt x="26503" y="4201"/>
                    <a:pt x="30990" y="2448"/>
                  </a:cubicBezTo>
                  <a:lnTo>
                    <a:pt x="444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469"/>
            <p:cNvSpPr/>
            <p:nvPr/>
          </p:nvSpPr>
          <p:spPr>
            <a:xfrm>
              <a:off x="463168" y="464422"/>
              <a:ext cx="44497" cy="163466"/>
            </a:xfrm>
            <a:custGeom>
              <a:avLst/>
              <a:gdLst/>
              <a:ahLst/>
              <a:cxnLst/>
              <a:rect l="0" t="0" r="0" b="0"/>
              <a:pathLst>
                <a:path w="44497" h="163466">
                  <a:moveTo>
                    <a:pt x="481" y="0"/>
                  </a:moveTo>
                  <a:cubicBezTo>
                    <a:pt x="9971" y="123"/>
                    <a:pt x="19413" y="3867"/>
                    <a:pt x="26558" y="11203"/>
                  </a:cubicBezTo>
                  <a:cubicBezTo>
                    <a:pt x="40850" y="25877"/>
                    <a:pt x="40541" y="49360"/>
                    <a:pt x="25879" y="63655"/>
                  </a:cubicBezTo>
                  <a:cubicBezTo>
                    <a:pt x="37265" y="69474"/>
                    <a:pt x="44450" y="81172"/>
                    <a:pt x="44497" y="93966"/>
                  </a:cubicBezTo>
                  <a:lnTo>
                    <a:pt x="44497" y="156129"/>
                  </a:lnTo>
                  <a:cubicBezTo>
                    <a:pt x="44497" y="156129"/>
                    <a:pt x="44497" y="156131"/>
                    <a:pt x="44497" y="156132"/>
                  </a:cubicBezTo>
                  <a:cubicBezTo>
                    <a:pt x="44497" y="158180"/>
                    <a:pt x="43666" y="160034"/>
                    <a:pt x="42324" y="161376"/>
                  </a:cubicBezTo>
                  <a:lnTo>
                    <a:pt x="37274" y="163466"/>
                  </a:lnTo>
                  <a:lnTo>
                    <a:pt x="0" y="163466"/>
                  </a:lnTo>
                  <a:lnTo>
                    <a:pt x="0" y="148711"/>
                  </a:lnTo>
                  <a:lnTo>
                    <a:pt x="29664" y="148711"/>
                  </a:lnTo>
                  <a:lnTo>
                    <a:pt x="29664" y="93966"/>
                  </a:lnTo>
                  <a:cubicBezTo>
                    <a:pt x="29649" y="83236"/>
                    <a:pt x="20958" y="74543"/>
                    <a:pt x="10227" y="74527"/>
                  </a:cubicBezTo>
                  <a:lnTo>
                    <a:pt x="0" y="74527"/>
                  </a:lnTo>
                  <a:lnTo>
                    <a:pt x="0" y="59420"/>
                  </a:lnTo>
                  <a:lnTo>
                    <a:pt x="15732" y="52901"/>
                  </a:lnTo>
                  <a:cubicBezTo>
                    <a:pt x="19758" y="48873"/>
                    <a:pt x="22248" y="43310"/>
                    <a:pt x="22247" y="37167"/>
                  </a:cubicBezTo>
                  <a:cubicBezTo>
                    <a:pt x="22247" y="31020"/>
                    <a:pt x="19758" y="25456"/>
                    <a:pt x="15732" y="21429"/>
                  </a:cubicBezTo>
                  <a:lnTo>
                    <a:pt x="0" y="14913"/>
                  </a:lnTo>
                  <a:lnTo>
                    <a:pt x="0" y="87"/>
                  </a:lnTo>
                  <a:lnTo>
                    <a:pt x="4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470"/>
            <p:cNvSpPr/>
            <p:nvPr/>
          </p:nvSpPr>
          <p:spPr>
            <a:xfrm>
              <a:off x="537329" y="464509"/>
              <a:ext cx="44497" cy="163379"/>
            </a:xfrm>
            <a:custGeom>
              <a:avLst/>
              <a:gdLst/>
              <a:ahLst/>
              <a:cxnLst/>
              <a:rect l="0" t="0" r="0" b="0"/>
              <a:pathLst>
                <a:path w="44497" h="163379">
                  <a:moveTo>
                    <a:pt x="44497" y="0"/>
                  </a:moveTo>
                  <a:lnTo>
                    <a:pt x="44497" y="14826"/>
                  </a:lnTo>
                  <a:lnTo>
                    <a:pt x="44497" y="14825"/>
                  </a:lnTo>
                  <a:cubicBezTo>
                    <a:pt x="32214" y="14841"/>
                    <a:pt x="22264" y="24793"/>
                    <a:pt x="22248" y="37079"/>
                  </a:cubicBezTo>
                  <a:cubicBezTo>
                    <a:pt x="22248" y="49365"/>
                    <a:pt x="32206" y="59333"/>
                    <a:pt x="44497" y="59333"/>
                  </a:cubicBezTo>
                  <a:lnTo>
                    <a:pt x="44497" y="59333"/>
                  </a:lnTo>
                  <a:lnTo>
                    <a:pt x="44497" y="74440"/>
                  </a:lnTo>
                  <a:lnTo>
                    <a:pt x="34268" y="74440"/>
                  </a:lnTo>
                  <a:cubicBezTo>
                    <a:pt x="23538" y="74455"/>
                    <a:pt x="14848" y="83148"/>
                    <a:pt x="14832" y="93879"/>
                  </a:cubicBezTo>
                  <a:lnTo>
                    <a:pt x="14832" y="148623"/>
                  </a:lnTo>
                  <a:lnTo>
                    <a:pt x="44497" y="148623"/>
                  </a:lnTo>
                  <a:lnTo>
                    <a:pt x="44497" y="163379"/>
                  </a:lnTo>
                  <a:lnTo>
                    <a:pt x="7223" y="163379"/>
                  </a:lnTo>
                  <a:lnTo>
                    <a:pt x="2170" y="161286"/>
                  </a:lnTo>
                  <a:cubicBezTo>
                    <a:pt x="829" y="159943"/>
                    <a:pt x="0" y="158089"/>
                    <a:pt x="0" y="156041"/>
                  </a:cubicBezTo>
                  <a:lnTo>
                    <a:pt x="0" y="93879"/>
                  </a:lnTo>
                  <a:cubicBezTo>
                    <a:pt x="47" y="81085"/>
                    <a:pt x="7231" y="69386"/>
                    <a:pt x="18617" y="63568"/>
                  </a:cubicBezTo>
                  <a:cubicBezTo>
                    <a:pt x="18393" y="63344"/>
                    <a:pt x="18162" y="63112"/>
                    <a:pt x="17938" y="62880"/>
                  </a:cubicBezTo>
                  <a:cubicBezTo>
                    <a:pt x="3646" y="48206"/>
                    <a:pt x="3956" y="24724"/>
                    <a:pt x="18617" y="10436"/>
                  </a:cubicBezTo>
                  <a:cubicBezTo>
                    <a:pt x="22285" y="6862"/>
                    <a:pt x="26503" y="4201"/>
                    <a:pt x="30990" y="2448"/>
                  </a:cubicBezTo>
                  <a:lnTo>
                    <a:pt x="4449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471"/>
            <p:cNvSpPr/>
            <p:nvPr/>
          </p:nvSpPr>
          <p:spPr>
            <a:xfrm>
              <a:off x="581826" y="464422"/>
              <a:ext cx="44497" cy="163466"/>
            </a:xfrm>
            <a:custGeom>
              <a:avLst/>
              <a:gdLst/>
              <a:ahLst/>
              <a:cxnLst/>
              <a:rect l="0" t="0" r="0" b="0"/>
              <a:pathLst>
                <a:path w="44497" h="163466">
                  <a:moveTo>
                    <a:pt x="481" y="0"/>
                  </a:moveTo>
                  <a:cubicBezTo>
                    <a:pt x="9970" y="123"/>
                    <a:pt x="19413" y="3866"/>
                    <a:pt x="26558" y="11203"/>
                  </a:cubicBezTo>
                  <a:cubicBezTo>
                    <a:pt x="40849" y="25877"/>
                    <a:pt x="40541" y="49360"/>
                    <a:pt x="25878" y="63655"/>
                  </a:cubicBezTo>
                  <a:cubicBezTo>
                    <a:pt x="37265" y="69474"/>
                    <a:pt x="44450" y="81172"/>
                    <a:pt x="44496" y="93966"/>
                  </a:cubicBezTo>
                  <a:lnTo>
                    <a:pt x="44497" y="154937"/>
                  </a:lnTo>
                  <a:lnTo>
                    <a:pt x="44497" y="156132"/>
                  </a:lnTo>
                  <a:lnTo>
                    <a:pt x="42324" y="161376"/>
                  </a:lnTo>
                  <a:lnTo>
                    <a:pt x="37274" y="163466"/>
                  </a:lnTo>
                  <a:lnTo>
                    <a:pt x="0" y="163466"/>
                  </a:lnTo>
                  <a:lnTo>
                    <a:pt x="0" y="148711"/>
                  </a:lnTo>
                  <a:lnTo>
                    <a:pt x="29664" y="148711"/>
                  </a:lnTo>
                  <a:lnTo>
                    <a:pt x="29664" y="93966"/>
                  </a:lnTo>
                  <a:cubicBezTo>
                    <a:pt x="29649" y="83236"/>
                    <a:pt x="20958" y="74543"/>
                    <a:pt x="10227" y="74527"/>
                  </a:cubicBezTo>
                  <a:lnTo>
                    <a:pt x="0" y="74527"/>
                  </a:lnTo>
                  <a:lnTo>
                    <a:pt x="0" y="59420"/>
                  </a:lnTo>
                  <a:lnTo>
                    <a:pt x="15732" y="52901"/>
                  </a:lnTo>
                  <a:cubicBezTo>
                    <a:pt x="19758" y="48873"/>
                    <a:pt x="22247" y="43310"/>
                    <a:pt x="22247" y="37167"/>
                  </a:cubicBezTo>
                  <a:cubicBezTo>
                    <a:pt x="22247" y="31020"/>
                    <a:pt x="19758" y="25456"/>
                    <a:pt x="15732" y="21429"/>
                  </a:cubicBezTo>
                  <a:lnTo>
                    <a:pt x="0" y="14913"/>
                  </a:lnTo>
                  <a:lnTo>
                    <a:pt x="0" y="87"/>
                  </a:lnTo>
                  <a:lnTo>
                    <a:pt x="48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pic>
        <p:nvPicPr>
          <p:cNvPr id="25" name="Рисунок 24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588" y="2839883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89" y="4415296"/>
            <a:ext cx="14478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babochka-animatsionnaya-kartinka-0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42" y="4117841"/>
            <a:ext cx="1447800" cy="115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55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539" y="365125"/>
            <a:ext cx="11501609" cy="300603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учитель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его отношение к учебному процессу, его творчество и профессионализм, его желание раскрыть способности каждого ребёнка – вот это всё и есть главный ресурс, без которого невозможно воплощение новых стандартов школьного образования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2321" y="3514381"/>
            <a:ext cx="10541480" cy="30516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выйди ты не в белый свет,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поле за околицей,-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идешь за кем-то вслед,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не запомнится.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Зато, куда б ты ни попал,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какой распутице,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та, что сам искал,</a:t>
            </a:r>
            <a:b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Вовек не позабудется!!! </a:t>
            </a:r>
            <a:endParaRPr lang="ru-RU" sz="7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(Николай </a:t>
            </a: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Рыленков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Picture 3" descr="NjzEQEaIk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55" y="3623851"/>
            <a:ext cx="2826744" cy="284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main-qimg-a3bdc3386ebd25037a3546492c1efa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1" y="3689255"/>
            <a:ext cx="2736823" cy="277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3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765323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Правила, которые должны помнить и применять на практике педагоги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615" y="1825624"/>
            <a:ext cx="11412415" cy="490928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переживания ученика.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Включить ребенка в среду сверстников.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принимать разные настроения ученика и правильно реагировать на его эмоции.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окружение стабильности, повторяемости, безопасности, теплоты, эмпатии, поддержки, сопричастности, справедливости и спокойствия.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всем ученикам в классе ощущение своей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</a:t>
            </a:r>
          </a:p>
          <a:p>
            <a:pPr marL="0" lvl="0" indent="0" fontAlgn="base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классного коллектива.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допускать манипулирование одного ребенка другим.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Отводить каждому ученику в классе важную роль.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Уметь использовать юмор для снятия напряжения.</a:t>
            </a:r>
          </a:p>
          <a:p>
            <a:pPr lvl="0" fontAlgn="base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ученику ставить цели, чтобы правильно оценить свои возможности не только в учебе, но и в поведении.</a:t>
            </a:r>
          </a:p>
          <a:p>
            <a:endParaRPr lang="ru-RU" dirty="0"/>
          </a:p>
        </p:txBody>
      </p:sp>
      <p:grpSp>
        <p:nvGrpSpPr>
          <p:cNvPr id="4" name="Group 7293"/>
          <p:cNvGrpSpPr/>
          <p:nvPr/>
        </p:nvGrpSpPr>
        <p:grpSpPr>
          <a:xfrm>
            <a:off x="10907150" y="556419"/>
            <a:ext cx="944880" cy="942974"/>
            <a:chOff x="0" y="0"/>
            <a:chExt cx="944880" cy="943356"/>
          </a:xfrm>
        </p:grpSpPr>
        <p:sp>
          <p:nvSpPr>
            <p:cNvPr id="5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" name="Picture 1177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  <p:pic>
        <p:nvPicPr>
          <p:cNvPr id="7" name="Picture 106"/>
          <p:cNvPicPr/>
          <p:nvPr/>
        </p:nvPicPr>
        <p:blipFill>
          <a:blip r:embed="rId3"/>
          <a:stretch>
            <a:fillRect/>
          </a:stretch>
        </p:blipFill>
        <p:spPr>
          <a:xfrm>
            <a:off x="9771961" y="3863512"/>
            <a:ext cx="2143251" cy="20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46"/>
          <p:cNvGrpSpPr/>
          <p:nvPr/>
        </p:nvGrpSpPr>
        <p:grpSpPr>
          <a:xfrm>
            <a:off x="804232" y="495759"/>
            <a:ext cx="10719412" cy="5409281"/>
            <a:chOff x="-729802" y="0"/>
            <a:chExt cx="10719412" cy="5297933"/>
          </a:xfrm>
        </p:grpSpPr>
        <p:pic>
          <p:nvPicPr>
            <p:cNvPr id="3" name="Picture 119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729802" y="0"/>
              <a:ext cx="10719412" cy="529793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4" name="Rectangle 1196"/>
            <p:cNvSpPr/>
            <p:nvPr/>
          </p:nvSpPr>
          <p:spPr>
            <a:xfrm>
              <a:off x="3183636" y="1553773"/>
              <a:ext cx="3628379" cy="90636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4800" b="1" dirty="0">
                  <a:solidFill>
                    <a:srgbClr val="262626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СПАСИБО!</a:t>
              </a:r>
              <a:endParaRPr lang="ru-RU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 rot="10800000" flipV="1">
            <a:off x="4717669" y="4675495"/>
            <a:ext cx="66847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уважением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Анатольевна Зверева,</a:t>
            </a:r>
          </a:p>
          <a:p>
            <a:pPr algn="r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МАОУ СШ №156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9741" y="3244334"/>
            <a:ext cx="9432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дальнейших успехов и творчества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464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627"/>
            <a:ext cx="10515600" cy="21025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факторов успешности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благоприятной инклюзивной среды в учреждении является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 с ОВЗ и детьми-инвалидами.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81991"/>
            <a:ext cx="10515600" cy="3694971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4132263" indent="0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опасаются,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дети с ОВЗ не усвоят то, что могли бы усвоить в условиях специального учреждения, что они не смогут равно распределить свое внимание между ребенком с ОВЗ и обычными детьми.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https://dl.kipk.ru/pluginfile.php/285045/course/overviewfiles/72cedd0ce346bc3097756bfd7b3ad8cb_400x400%20%281%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5" y="2577946"/>
            <a:ext cx="3810000" cy="3422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204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9137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основных членов команды специалистов. Именно он ежедневно встречается с ребенком, в курсе всех его успехов и неудач, находится в тесной связке со всеми специалистами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44262"/>
            <a:ext cx="6278696" cy="3989589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инклюзивного образования возможна только при тесном междисциплинарном взаимодействии;</a:t>
            </a:r>
            <a:endParaRPr lang="ru-RU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каждым из специалистов ведется в рамках его компетенции.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pSp>
        <p:nvGrpSpPr>
          <p:cNvPr id="4" name="Group 6323"/>
          <p:cNvGrpSpPr/>
          <p:nvPr/>
        </p:nvGrpSpPr>
        <p:grpSpPr>
          <a:xfrm>
            <a:off x="7116895" y="2335576"/>
            <a:ext cx="4483866" cy="3944038"/>
            <a:chOff x="0" y="0"/>
            <a:chExt cx="4835652" cy="4840223"/>
          </a:xfrm>
        </p:grpSpPr>
        <p:pic>
          <p:nvPicPr>
            <p:cNvPr id="5" name="Picture 5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948940" y="4375403"/>
              <a:ext cx="1677924" cy="464820"/>
            </a:xfrm>
            <a:prstGeom prst="rect">
              <a:avLst/>
            </a:prstGeom>
          </p:spPr>
        </p:pic>
        <p:pic>
          <p:nvPicPr>
            <p:cNvPr id="6" name="Picture 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86812" y="0"/>
              <a:ext cx="2148840" cy="2148840"/>
            </a:xfrm>
            <a:prstGeom prst="rect">
              <a:avLst/>
            </a:prstGeom>
          </p:spPr>
        </p:pic>
        <p:pic>
          <p:nvPicPr>
            <p:cNvPr id="7" name="Picture 6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860"/>
              <a:ext cx="2380488" cy="2382012"/>
            </a:xfrm>
            <a:prstGeom prst="rect">
              <a:avLst/>
            </a:prstGeom>
          </p:spPr>
        </p:pic>
        <p:pic>
          <p:nvPicPr>
            <p:cNvPr id="8" name="Picture 6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43256" y="2260092"/>
              <a:ext cx="2093976" cy="2095500"/>
            </a:xfrm>
            <a:prstGeom prst="rect">
              <a:avLst/>
            </a:prstGeom>
          </p:spPr>
        </p:pic>
        <p:pic>
          <p:nvPicPr>
            <p:cNvPr id="9" name="Picture 68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788920" y="2282952"/>
              <a:ext cx="1943100" cy="1943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676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42043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психологического климата в классе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 четыре фактора: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целеполагания действий всех участников образовательной деятельности;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отношения: степень поддержки и взаимопомощи;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развития: уровень личностного роста и самосовершенствования;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фактор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поддержания системы: порядок в классе, степень понимания педагогом целей своей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30262"/>
            <a:ext cx="10515600" cy="1793630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определим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«Качества специалиста, работающего с детьми с ОВЗ и формирующие профессиональные компетенции в условиях инклюзивного образования»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https://img0.liveinternet.ru/images/attach/d/1/132/359/132359978__157_N_orig__14__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768" y="0"/>
            <a:ext cx="2022232" cy="269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4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1" y="140677"/>
            <a:ext cx="11166229" cy="117033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специалиста, работающего с детьми с ОВЗ и формирующие профессиональные компетенции в условиях инклюзивного образования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517992"/>
              </p:ext>
            </p:extLst>
          </p:nvPr>
        </p:nvGraphicFramePr>
        <p:xfrm>
          <a:off x="615462" y="1160584"/>
          <a:ext cx="11166229" cy="60093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46784">
                  <a:extLst>
                    <a:ext uri="{9D8B030D-6E8A-4147-A177-3AD203B41FA5}">
                      <a16:colId xmlns:a16="http://schemas.microsoft.com/office/drawing/2014/main" val="1731781454"/>
                    </a:ext>
                  </a:extLst>
                </a:gridCol>
                <a:gridCol w="6119445">
                  <a:extLst>
                    <a:ext uri="{9D8B030D-6E8A-4147-A177-3AD203B41FA5}">
                      <a16:colId xmlns:a16="http://schemas.microsoft.com/office/drawing/2014/main" val="3338357283"/>
                    </a:ext>
                  </a:extLst>
                </a:gridCol>
              </a:tblGrid>
              <a:tr h="541408"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 </a:t>
                      </a:r>
                      <a:r>
                        <a:rPr lang="ru-RU" sz="3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3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 </a:t>
                      </a:r>
                      <a:r>
                        <a:rPr lang="ru-RU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компетенции</a:t>
                      </a:r>
                      <a:endParaRPr lang="ru-RU" sz="32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1864"/>
                  </a:ext>
                </a:extLst>
              </a:tr>
              <a:tr h="4927408"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75836"/>
                  </a:ext>
                </a:extLst>
              </a:tr>
            </a:tbl>
          </a:graphicData>
        </a:graphic>
      </p:graphicFrame>
      <p:pic>
        <p:nvPicPr>
          <p:cNvPr id="6" name="Рисунок 5" descr="https://avatars.mds.yandex.net/i?id=355f47669cbfabdabb777791d857a9fe-4538204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033" y="1844054"/>
            <a:ext cx="2701675" cy="3589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08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461" y="140677"/>
            <a:ext cx="11166229" cy="101990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«Качества специалиста, работающего с детьми с ОВЗ и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 профессиональные компетенции в условиях инклюзивного образования»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15462" y="1160584"/>
          <a:ext cx="11166229" cy="56974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046784">
                  <a:extLst>
                    <a:ext uri="{9D8B030D-6E8A-4147-A177-3AD203B41FA5}">
                      <a16:colId xmlns:a16="http://schemas.microsoft.com/office/drawing/2014/main" val="1731781454"/>
                    </a:ext>
                  </a:extLst>
                </a:gridCol>
                <a:gridCol w="6119445">
                  <a:extLst>
                    <a:ext uri="{9D8B030D-6E8A-4147-A177-3AD203B41FA5}">
                      <a16:colId xmlns:a16="http://schemas.microsoft.com/office/drawing/2014/main" val="3338357283"/>
                    </a:ext>
                  </a:extLst>
                </a:gridCol>
              </a:tblGrid>
              <a:tr h="564039">
                <a:tc>
                  <a:txBody>
                    <a:bodyPr/>
                    <a:lstStyle/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 качества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Профессиональные  качества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1864"/>
                  </a:ext>
                </a:extLst>
              </a:tr>
              <a:tr h="5133377"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Доброжелательность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Позитивность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Отзывчивость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Альтруизм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Толерантность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Милосердие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Человеколюбие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Эмпатия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Корректность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Профессионализм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Креативность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Компетентность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Требовательность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Эрудиция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Коммуникабельность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Образованность</a:t>
                      </a:r>
                    </a:p>
                    <a:p>
                      <a:pPr marL="635" marR="31750" indent="173990" algn="ctr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Внимательность</a:t>
                      </a:r>
                    </a:p>
                    <a:p>
                      <a:pPr marL="635" marR="31750" indent="173990" algn="just">
                        <a:lnSpc>
                          <a:spcPct val="106000"/>
                        </a:lnSpc>
                        <a:spcAft>
                          <a:spcPts val="15"/>
                        </a:spcAft>
                        <a:tabLst>
                          <a:tab pos="3556000" algn="l"/>
                        </a:tabLs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875836"/>
                  </a:ext>
                </a:extLst>
              </a:tr>
            </a:tbl>
          </a:graphicData>
        </a:graphic>
      </p:graphicFrame>
      <p:pic>
        <p:nvPicPr>
          <p:cNvPr id="6" name="Рисунок 5" descr="https://avatars.mds.yandex.net/i?id=355f47669cbfabdabb777791d857a9fe-4538204-images-thumbs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62" y="2143124"/>
            <a:ext cx="2391507" cy="343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28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7903" y="365125"/>
            <a:ext cx="3194891" cy="5396697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профессио-нальных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личностных достижений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 descr="C:\Users\6-6-1\Desktop\площадка\культура инклюзии\2022-11-16_09-47-23.png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7" t="20409" r="32364" b="7388"/>
          <a:stretch/>
        </p:blipFill>
        <p:spPr bwMode="auto">
          <a:xfrm>
            <a:off x="1696598" y="411163"/>
            <a:ext cx="6731306" cy="61880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ятно 2 5"/>
          <p:cNvSpPr/>
          <p:nvPr/>
        </p:nvSpPr>
        <p:spPr>
          <a:xfrm>
            <a:off x="9033831" y="5343181"/>
            <a:ext cx="914400" cy="91440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10708394" y="4808930"/>
            <a:ext cx="914400" cy="91440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9948231" y="394638"/>
            <a:ext cx="914400" cy="914400"/>
          </a:xfrm>
          <a:prstGeom prst="irregularSeal2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проверим и оценим развитие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активности, готовности к инклюзивному образованию каждого из нас.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papik.pro/uploads/posts/2022-01/1641134083_59-papik-pro-p-yelochka-risunok-detskii-6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30" y="1858675"/>
            <a:ext cx="3029043" cy="43513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Прямоугольник 4"/>
          <p:cNvSpPr/>
          <p:nvPr/>
        </p:nvSpPr>
        <p:spPr>
          <a:xfrm rot="10800000" flipV="1">
            <a:off x="6819441" y="2223910"/>
            <a:ext cx="4076239" cy="4838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31750" indent="87313">
              <a:lnSpc>
                <a:spcPct val="106000"/>
              </a:lnSpc>
              <a:spcAft>
                <a:spcPts val="15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852492" y="2842352"/>
            <a:ext cx="4043190" cy="4616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могу действовать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852492" y="3492347"/>
            <a:ext cx="4076238" cy="4616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учусь действовать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H="1" flipV="1">
            <a:off x="6830458" y="4134856"/>
            <a:ext cx="4916911" cy="4838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31750" algn="ctr">
              <a:lnSpc>
                <a:spcPct val="106000"/>
              </a:lnSpc>
              <a:spcAft>
                <a:spcPts val="15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понимаю и принимаю проблему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41475" y="4935558"/>
            <a:ext cx="4905894" cy="4616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 знаю о проблеме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5502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«Моя профессиональная готовность к инклюзивному образованию».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apik.pro/uploads/posts/2022-01/1641134083_59-papik-pro-p-yelochka-risunok-detskii-6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70" y="1825625"/>
            <a:ext cx="3750012" cy="47686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233246" y="2954215"/>
            <a:ext cx="8616462" cy="175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250831" y="3585435"/>
            <a:ext cx="8757138" cy="100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233246" y="4363549"/>
            <a:ext cx="8774723" cy="1028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79474" y="5005392"/>
            <a:ext cx="8897815" cy="84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 rot="10800000" flipH="1" flipV="1">
            <a:off x="8057039" y="2590469"/>
            <a:ext cx="2792670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1750" indent="87313" algn="ctr">
              <a:lnSpc>
                <a:spcPct val="106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действую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8317523" y="3185325"/>
            <a:ext cx="2690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могу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действовать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 rot="10800000" flipH="1" flipV="1">
            <a:off x="8343660" y="3970156"/>
            <a:ext cx="35259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учусь действовать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4519245" y="4626013"/>
            <a:ext cx="6330461" cy="39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" marR="31750" indent="449580" algn="r">
              <a:lnSpc>
                <a:spcPct val="106000"/>
              </a:lnSpc>
              <a:spcAft>
                <a:spcPts val="15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понимаю и принимаю проблему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2345988" y="5743498"/>
            <a:ext cx="9007812" cy="83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8057038" y="5444675"/>
            <a:ext cx="2257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 знаю о проблеме</a:t>
            </a:r>
            <a:endParaRPr lang="ru-RU" sz="2000" dirty="0"/>
          </a:p>
        </p:txBody>
      </p:sp>
      <p:grpSp>
        <p:nvGrpSpPr>
          <p:cNvPr id="38" name="Group 7293"/>
          <p:cNvGrpSpPr/>
          <p:nvPr/>
        </p:nvGrpSpPr>
        <p:grpSpPr>
          <a:xfrm>
            <a:off x="10830951" y="1786263"/>
            <a:ext cx="944880" cy="942974"/>
            <a:chOff x="0" y="0"/>
            <a:chExt cx="944880" cy="943356"/>
          </a:xfrm>
        </p:grpSpPr>
        <p:sp>
          <p:nvSpPr>
            <p:cNvPr id="39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0" name="Picture 11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  <p:grpSp>
        <p:nvGrpSpPr>
          <p:cNvPr id="41" name="Group 7293"/>
          <p:cNvGrpSpPr/>
          <p:nvPr/>
        </p:nvGrpSpPr>
        <p:grpSpPr>
          <a:xfrm>
            <a:off x="933190" y="2405066"/>
            <a:ext cx="944880" cy="942974"/>
            <a:chOff x="0" y="0"/>
            <a:chExt cx="944880" cy="943356"/>
          </a:xfrm>
        </p:grpSpPr>
        <p:sp>
          <p:nvSpPr>
            <p:cNvPr id="42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3" name="Picture 11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  <p:grpSp>
        <p:nvGrpSpPr>
          <p:cNvPr id="44" name="Group 7293"/>
          <p:cNvGrpSpPr/>
          <p:nvPr/>
        </p:nvGrpSpPr>
        <p:grpSpPr>
          <a:xfrm>
            <a:off x="1536020" y="5547822"/>
            <a:ext cx="944880" cy="942974"/>
            <a:chOff x="0" y="0"/>
            <a:chExt cx="944880" cy="943356"/>
          </a:xfrm>
        </p:grpSpPr>
        <p:sp>
          <p:nvSpPr>
            <p:cNvPr id="45" name="Shape 1175"/>
            <p:cNvSpPr/>
            <p:nvPr/>
          </p:nvSpPr>
          <p:spPr>
            <a:xfrm>
              <a:off x="121158" y="96774"/>
              <a:ext cx="798576" cy="798576"/>
            </a:xfrm>
            <a:custGeom>
              <a:avLst/>
              <a:gdLst/>
              <a:ahLst/>
              <a:cxnLst/>
              <a:rect l="0" t="0" r="0" b="0"/>
              <a:pathLst>
                <a:path w="798576" h="798576">
                  <a:moveTo>
                    <a:pt x="0" y="399288"/>
                  </a:moveTo>
                  <a:cubicBezTo>
                    <a:pt x="0" y="178816"/>
                    <a:pt x="178816" y="0"/>
                    <a:pt x="399288" y="0"/>
                  </a:cubicBezTo>
                  <a:cubicBezTo>
                    <a:pt x="619760" y="0"/>
                    <a:pt x="798576" y="178816"/>
                    <a:pt x="798576" y="399288"/>
                  </a:cubicBezTo>
                  <a:cubicBezTo>
                    <a:pt x="798576" y="619760"/>
                    <a:pt x="619760" y="798576"/>
                    <a:pt x="399288" y="798576"/>
                  </a:cubicBezTo>
                  <a:cubicBezTo>
                    <a:pt x="178816" y="798576"/>
                    <a:pt x="0" y="619760"/>
                    <a:pt x="0" y="399288"/>
                  </a:cubicBezTo>
                  <a:close/>
                </a:path>
              </a:pathLst>
            </a:custGeom>
            <a:ln w="38100" cap="flat">
              <a:miter lim="127000"/>
            </a:ln>
          </p:spPr>
          <p:style>
            <a:lnRef idx="1">
              <a:srgbClr val="E66019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6" name="Picture 11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44880" cy="943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9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966</Words>
  <Application>Microsoft Office PowerPoint</Application>
  <PresentationFormat>Широкоэкранный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Основные компетенции учителей в формировании инклюзивной среды. </vt:lpstr>
      <vt:lpstr>Одним из факторов успешности создания благоприятной инклюзивной среды в учреждении является готовность педагогов школы к работе с детьми с ОВЗ и детьми-инвалидами. </vt:lpstr>
      <vt:lpstr>Учитель – один из основных членов команды специалистов. Именно он ежедневно встречается с ребенком, в курсе всех его успехов и неудач, находится в тесной связке со всеми специалистами.</vt:lpstr>
      <vt:lpstr>Для оценки психологического климата в классе важны четыре фактора: * фактор целеполагания действий всех участников образовательной деятельности; * фактор отношения: степень поддержки и взаимопомощи; * фактор личностного развития: уровень личностного роста и самосовершенствования; * фактор поддержания системы: порядок в классе, степень понимания педагогом целей своей деятельности.</vt:lpstr>
      <vt:lpstr>Качества специалиста, работающего с детьми с ОВЗ и формирующие профессиональные компетенции в условиях инклюзивного образования</vt:lpstr>
      <vt:lpstr>«Качества специалиста, работающего с детьми с ОВЗ и формирующие профессиональные компетенции в условиях инклюзивного образования»</vt:lpstr>
      <vt:lpstr>Дерево профессио-нальных и личностных достижений</vt:lpstr>
      <vt:lpstr>Давайте проверим и оценим развитие персональной активности, готовности к инклюзивному образованию каждого из нас.</vt:lpstr>
      <vt:lpstr>Упражнение «Моя профессиональная готовность к инклюзивному образованию». </vt:lpstr>
      <vt:lpstr>Несмотря на трудности в работе с обучающимися с ОВЗ и готовность работы с ними, существуют психологические причины профессиональных затруднений педагога. И прежде, чем они станут очевидными для учеников и коллег, надо  принять решение – </vt:lpstr>
      <vt:lpstr>Презентация PowerPoint</vt:lpstr>
      <vt:lpstr>Мудрец улыбнулся ему и говорит: «ВСЁ В ТВОИХ РУКАХ»</vt:lpstr>
      <vt:lpstr>В наших с вами руках сможем ли мы помочь нашим детям, создать такое общество, в котором смело можно сказать: «Мы – вместе! Мы- все равные!»?</vt:lpstr>
      <vt:lpstr>Вывод: учитель, его отношение к учебному процессу, его творчество и профессионализм, его желание раскрыть способности каждого ребёнка – вот это всё и есть главный ресурс, без которого невозможно воплощение новых стандартов школьного образования.</vt:lpstr>
      <vt:lpstr>Правила, которые должны помнить и применять на практике педагоги: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6-6-1</dc:creator>
  <cp:lastModifiedBy>6-6-1</cp:lastModifiedBy>
  <cp:revision>13</cp:revision>
  <dcterms:created xsi:type="dcterms:W3CDTF">2024-01-15T04:42:14Z</dcterms:created>
  <dcterms:modified xsi:type="dcterms:W3CDTF">2024-01-22T05:56:52Z</dcterms:modified>
</cp:coreProperties>
</file>