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6"/>
  </p:sldMasterIdLst>
  <p:notesMasterIdLst>
    <p:notesMasterId r:id="rId23"/>
  </p:notesMasterIdLst>
  <p:handoutMasterIdLst>
    <p:handoutMasterId r:id="rId24"/>
  </p:handoutMasterIdLst>
  <p:sldIdLst>
    <p:sldId id="895" r:id="rId7"/>
    <p:sldId id="1055" r:id="rId8"/>
    <p:sldId id="920" r:id="rId9"/>
    <p:sldId id="912" r:id="rId10"/>
    <p:sldId id="1056" r:id="rId11"/>
    <p:sldId id="1057" r:id="rId12"/>
    <p:sldId id="1058" r:id="rId13"/>
    <p:sldId id="1059" r:id="rId14"/>
    <p:sldId id="1014" r:id="rId15"/>
    <p:sldId id="1049" r:id="rId16"/>
    <p:sldId id="1060" r:id="rId17"/>
    <p:sldId id="1061" r:id="rId18"/>
    <p:sldId id="1064" r:id="rId19"/>
    <p:sldId id="1065" r:id="rId20"/>
    <p:sldId id="1066" r:id="rId21"/>
    <p:sldId id="1068" r:id="rId22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1" userDrawn="1">
          <p15:clr>
            <a:srgbClr val="A4A3A4"/>
          </p15:clr>
        </p15:guide>
        <p15:guide id="2" orient="horz" pos="3944">
          <p15:clr>
            <a:srgbClr val="A4A3A4"/>
          </p15:clr>
        </p15:guide>
        <p15:guide id="11" orient="horz" pos="3117" userDrawn="1">
          <p15:clr>
            <a:srgbClr val="A4A3A4"/>
          </p15:clr>
        </p15:guide>
        <p15:guide id="13" orient="horz" pos="1688" userDrawn="1">
          <p15:clr>
            <a:srgbClr val="A4A3A4"/>
          </p15:clr>
        </p15:guide>
        <p15:guide id="18" pos="1678" userDrawn="1">
          <p15:clr>
            <a:srgbClr val="A4A3A4"/>
          </p15:clr>
        </p15:guide>
        <p15:guide id="25" pos="2132" userDrawn="1">
          <p15:clr>
            <a:srgbClr val="A4A3A4"/>
          </p15:clr>
        </p15:guide>
        <p15:guide id="26" orient="horz" pos="2663" userDrawn="1">
          <p15:clr>
            <a:srgbClr val="A4A3A4"/>
          </p15:clr>
        </p15:guide>
        <p15:guide id="27" orient="horz" pos="441" userDrawn="1">
          <p15:clr>
            <a:srgbClr val="A4A3A4"/>
          </p15:clr>
        </p15:guide>
        <p15:guide id="28" pos="4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D"/>
    <a:srgbClr val="1E2025"/>
    <a:srgbClr val="002325"/>
    <a:srgbClr val="561C37"/>
    <a:srgbClr val="4D375E"/>
    <a:srgbClr val="E90500"/>
    <a:srgbClr val="292C3F"/>
    <a:srgbClr val="EF2334"/>
    <a:srgbClr val="DF303D"/>
    <a:srgbClr val="E65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34" autoAdjust="0"/>
    <p:restoredTop sz="96000" autoAdjust="0"/>
  </p:normalViewPr>
  <p:slideViewPr>
    <p:cSldViewPr snapToGrid="0">
      <p:cViewPr varScale="1">
        <p:scale>
          <a:sx n="109" d="100"/>
          <a:sy n="109" d="100"/>
        </p:scale>
        <p:origin x="1002" y="102"/>
      </p:cViewPr>
      <p:guideLst>
        <p:guide orient="horz" pos="1461"/>
        <p:guide orient="horz" pos="3944"/>
        <p:guide orient="horz" pos="3117"/>
        <p:guide orient="horz" pos="1688"/>
        <p:guide pos="1678"/>
        <p:guide pos="2132"/>
        <p:guide orient="horz" pos="2663"/>
        <p:guide orient="horz" pos="441"/>
        <p:guide pos="4830"/>
      </p:guideLst>
    </p:cSldViewPr>
  </p:slideViewPr>
  <p:outlineViewPr>
    <p:cViewPr>
      <p:scale>
        <a:sx n="33" d="100"/>
        <a:sy n="33" d="100"/>
      </p:scale>
      <p:origin x="0" y="-29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1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E640F6A5-9080-4E70-B802-25C28AB79C70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3820602F-4F05-45D9-805B-E85885946F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6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02B4D840-579E-4A0A-8746-563BB81BFCF8}" type="datetimeFigureOut">
              <a:rPr lang="en-GB" smtClean="0"/>
              <a:pPr/>
              <a:t>12/03/2024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B849F58B-522D-43AE-9196-6FF1A84B55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1149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3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0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0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2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5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9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7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2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4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5EA31-1F26-44D6-99A8-702D0F52951F}"/>
              </a:ext>
            </a:extLst>
          </p:cNvPr>
          <p:cNvSpPr/>
          <p:nvPr userDrawn="1"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rgbClr val="00234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presentation title</a:t>
            </a:r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516894" y="148838"/>
            <a:ext cx="130484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Type of privacy</a:t>
            </a:r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56532"/>
            <a:ext cx="38792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308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Righ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64617"/>
            <a:ext cx="5578475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5579911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5580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i="0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 dirty="0"/>
              <a:t>Click to add sub-title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4D5E082-19E9-4D8D-9F6C-D1503B015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1150938"/>
            <a:ext cx="5580000" cy="13111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US" dirty="0"/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dirty="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1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ef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2925" y="4500000"/>
            <a:ext cx="52704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620084-3877-4EDA-8E7A-9F6B0576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338" y="1150938"/>
            <a:ext cx="52704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0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325438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325438" y="1152000"/>
            <a:ext cx="8497887" cy="494494"/>
          </a:xfrm>
          <a:prstGeom prst="rect">
            <a:avLst/>
          </a:prstGeom>
        </p:spPr>
        <p:txBody>
          <a:bodyPr rIns="0">
            <a:spAutoFit/>
          </a:bodyPr>
          <a:lstStyle>
            <a:lvl1pPr marL="360000" indent="-360000"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sz="1800" b="1" cap="all" baseline="0">
                <a:solidFill>
                  <a:srgbClr val="E60028"/>
                </a:solidFill>
                <a:latin typeface="+mn-lt"/>
              </a:defRPr>
            </a:lvl1pPr>
            <a:lvl2pPr marL="720000" indent="-360000"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sz="1400" cap="none" baseline="0">
                <a:latin typeface="+mn-lt"/>
              </a:defRPr>
            </a:lvl2pPr>
            <a:lvl3pPr marL="360000" indent="0">
              <a:spcBef>
                <a:spcPts val="2800"/>
              </a:spcBef>
              <a:buNone/>
              <a:tabLst>
                <a:tab pos="8429625" algn="r"/>
              </a:tabLst>
              <a:defRPr sz="1400" b="0" cap="all" baseline="0">
                <a:solidFill>
                  <a:srgbClr val="E60028"/>
                </a:solidFill>
              </a:defRPr>
            </a:lvl3pPr>
            <a:lvl4pPr marL="720000" indent="-360000"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sz="1200" cap="none" baseline="0"/>
            </a:lvl4pPr>
            <a:lvl5pPr marL="540000" indent="0">
              <a:buNone/>
              <a:tabLst>
                <a:tab pos="7988300" algn="r"/>
              </a:tabLst>
              <a:defRPr sz="800" cap="all" baseline="0"/>
            </a:lvl5pPr>
          </a:lstStyle>
          <a:p>
            <a:pPr lvl="0"/>
            <a:r>
              <a:rPr lang="en-US" noProof="0" dirty="0"/>
              <a:t>CLICK TO add section title</a:t>
            </a:r>
          </a:p>
          <a:p>
            <a:pPr lvl="1"/>
            <a:r>
              <a:rPr lang="en-US" noProof="0" dirty="0"/>
              <a:t>Increase level to add subsection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Disclaim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25438" y="1150938"/>
            <a:ext cx="8497887" cy="1315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900" b="0" i="0">
                <a:solidFill>
                  <a:schemeClr val="tx1"/>
                </a:solidFill>
                <a:latin typeface="+mn-lt"/>
                <a:ea typeface="Source Sans Pro" pitchFamily="34" charset="0"/>
              </a:defRPr>
            </a:lvl1pPr>
            <a:lvl2pPr marL="180000" indent="-18000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b="0" i="1">
                <a:solidFill>
                  <a:schemeClr val="tx1"/>
                </a:solidFill>
              </a:defRPr>
            </a:lvl2pPr>
            <a:lvl3pPr marL="360000" indent="-18000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i="1"/>
            </a:lvl3pPr>
            <a:lvl4pPr marL="252000" indent="-108000">
              <a:spcBef>
                <a:spcPts val="100"/>
              </a:spcBef>
              <a:buClr>
                <a:schemeClr val="tx2"/>
              </a:buClr>
              <a:buSzPct val="90000"/>
              <a:buFont typeface="Arial" pitchFamily="34" charset="0"/>
              <a:buChar char="●"/>
              <a:defRPr sz="1100" i="1"/>
            </a:lvl4pPr>
            <a:lvl5pPr marL="360000" indent="-108000">
              <a:spcBef>
                <a:spcPts val="1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1100" i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Disclaimer Title"/>
          <p:cNvSpPr>
            <a:spLocks noGrp="1"/>
          </p:cNvSpPr>
          <p:nvPr>
            <p:ph type="title" hasCustomPrompt="1"/>
          </p:nvPr>
        </p:nvSpPr>
        <p:spPr>
          <a:xfrm>
            <a:off x="325438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9" name="Sources">
            <a:extLst>
              <a:ext uri="{FF2B5EF4-FFF2-40B4-BE49-F238E27FC236}">
                <a16:creationId xmlns:a16="http://schemas.microsoft.com/office/drawing/2014/main" id="{66CDEB1D-B8F5-47BA-8571-0C6D5BB9D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2EF15FF5-02DC-489F-B615-26E2489731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Click to insert </a:t>
            </a:r>
            <a:r>
              <a:rPr lang="fr-FR" dirty="0" err="1"/>
              <a:t>picture</a:t>
            </a:r>
            <a:endParaRPr lang="en-US" dirty="0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presentation title</a:t>
            </a:r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516894" y="148838"/>
            <a:ext cx="130484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Type of privacy</a:t>
            </a:r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56532"/>
            <a:ext cx="38792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2800"/>
            <a:ext cx="396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8800"/>
            <a:ext cx="617157" cy="863313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800"/>
            <a:ext cx="396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subsection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rgbClr val="00234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2800"/>
            <a:ext cx="396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8800"/>
            <a:ext cx="617157" cy="863313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800"/>
            <a:ext cx="396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subsection title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FE1E90-E065-4F26-BC40-02F0B35BAE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Click to insert </a:t>
            </a:r>
            <a:r>
              <a:rPr lang="fr-FR" dirty="0" err="1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575451"/>
            <a:ext cx="396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016"/>
            <a:ext cx="396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subsection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rgbClr val="00234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858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576800"/>
            <a:ext cx="414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3200" b="1" spc="0" noProof="0" dirty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800"/>
            <a:ext cx="414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subsection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F5A6D089-4F00-427C-9F3B-72C8307ECF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Click to insert </a:t>
            </a:r>
            <a:r>
              <a:rPr lang="fr-FR" dirty="0" err="1"/>
              <a:t>picture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2" y="4683411"/>
            <a:ext cx="1918804" cy="2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7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333839"/>
            <a:ext cx="8496000" cy="26161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 dirty="0"/>
              <a:t>Click to add sub-title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0938"/>
            <a:ext cx="8496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64617"/>
            <a:ext cx="8496302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8497439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 dirty="0"/>
              <a:t>Click to add sub-title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63BCE-CCCF-4B8F-8FB1-E4FA8101B5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9438" y="1159405"/>
            <a:ext cx="4032000" cy="307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36000" tIns="36000" rIns="36000" bIns="36000" rtlCol="0">
            <a:noAutofit/>
          </a:bodyPr>
          <a:lstStyle>
            <a:lvl1pPr marL="72000" indent="-72000" algn="l" defTabSz="914400" rtl="0" eaLnBrk="1" latinLnBrk="0" hangingPunct="1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Source Sans Pro" panose="020B0503030403020204" pitchFamily="34" charset="0"/>
              <a:buChar char="_"/>
              <a:defRPr lang="en-US" sz="11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100" dirty="0" smtClean="0"/>
            </a:lvl2pPr>
            <a:lvl3pPr>
              <a:defRPr lang="en-US" sz="1100" dirty="0" smtClean="0"/>
            </a:lvl3pPr>
            <a:lvl4pPr>
              <a:defRPr lang="en-US" sz="1100" dirty="0" smtClean="0"/>
            </a:lvl4pPr>
            <a:lvl5pPr>
              <a:defRPr lang="en-US" sz="1400" dirty="0"/>
            </a:lvl5pPr>
          </a:lstStyle>
          <a:p>
            <a:pPr marL="144000" lvl="0" indent="-144000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"/>
            </a:pPr>
            <a:r>
              <a:rPr lang="fr-FR"/>
              <a:t>Modifier les styles du texte du masque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08761F-CD57-48A0-B67A-B7F82D1E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0938"/>
            <a:ext cx="4140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24000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9F76B3-F79E-4FEA-864E-A44B5ACD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9"/>
            <a:ext cx="8496000" cy="1399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2" y="4683411"/>
            <a:ext cx="1918804" cy="27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869" r:id="rId2"/>
    <p:sldLayoutId id="2147483875" r:id="rId3"/>
    <p:sldLayoutId id="2147484025" r:id="rId4"/>
    <p:sldLayoutId id="2147484024" r:id="rId5"/>
    <p:sldLayoutId id="2147483967" r:id="rId6"/>
    <p:sldLayoutId id="2147483856" r:id="rId7"/>
    <p:sldLayoutId id="2147483855" r:id="rId8"/>
    <p:sldLayoutId id="2147484020" r:id="rId9"/>
    <p:sldLayoutId id="2147484012" r:id="rId10"/>
    <p:sldLayoutId id="2147484013" r:id="rId11"/>
    <p:sldLayoutId id="2147483867" r:id="rId12"/>
    <p:sldLayoutId id="2147483830" r:id="rId13"/>
    <p:sldLayoutId id="2147483878" r:id="rId14"/>
    <p:sldLayoutId id="2147484023" r:id="rId15"/>
  </p:sldLayoutIdLst>
  <p:hf hdr="0" ftr="0"/>
  <p:txStyles>
    <p:titleStyle>
      <a:lvl1pPr algn="l" defTabSz="914400" rtl="0" eaLnBrk="1" fontAlgn="base" latinLnBrk="0" hangingPunct="1">
        <a:lnSpc>
          <a:spcPct val="75000"/>
        </a:lnSpc>
        <a:spcBef>
          <a:spcPct val="0"/>
        </a:spcBef>
        <a:spcAft>
          <a:spcPct val="0"/>
        </a:spcAft>
        <a:buNone/>
        <a:defRPr lang="fr-FR" sz="2000" b="0" kern="1200" cap="all" baseline="0" noProof="0" dirty="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90000"/>
        <a:buFont typeface="Arial" pitchFamily="34" charset="0"/>
        <a:buNone/>
        <a:defRPr lang="en-US" sz="1200" b="1" kern="1200" baseline="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8000" indent="-144000" algn="l" defTabSz="914400" rtl="0" eaLnBrk="1" latinLnBrk="0" hangingPunct="1">
        <a:lnSpc>
          <a:spcPct val="90000"/>
        </a:lnSpc>
        <a:spcBef>
          <a:spcPts val="600"/>
        </a:spcBef>
        <a:buClrTx/>
        <a:buSzPct val="100000"/>
        <a:buFont typeface="Wingdings" panose="05000000000000000000" pitchFamily="2" charset="2"/>
        <a:buChar char="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432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Source Sans Pro" panose="020B0503030403020204" pitchFamily="34" charset="0"/>
        <a:buChar char="–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76000" indent="-144000" algn="l" defTabSz="914400" rtl="0" eaLnBrk="1" latinLnBrk="0" hangingPunct="1">
        <a:lnSpc>
          <a:spcPct val="90000"/>
        </a:lnSpc>
        <a:spcBef>
          <a:spcPts val="400"/>
        </a:spcBef>
        <a:buClrTx/>
        <a:buFont typeface="Source Sans Pro" panose="020B0503030403020204" pitchFamily="34" charset="0"/>
        <a:buChar char="-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2000"/>
        </a:spcBef>
        <a:buClr>
          <a:schemeClr val="tx2"/>
        </a:buClr>
        <a:buFontTx/>
        <a:buNone/>
        <a:defRPr lang="en-US" sz="1200" b="1" kern="1200" cap="all" baseline="0" noProof="0" dirty="0">
          <a:solidFill>
            <a:schemeClr val="bg2"/>
          </a:solidFill>
          <a:latin typeface="+mn-lt"/>
          <a:ea typeface="Source Sans Pro Black" panose="020B0803030403020204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31" userDrawn="1">
          <p15:clr>
            <a:srgbClr val="000000"/>
          </p15:clr>
        </p15:guide>
        <p15:guide id="2" pos="204" userDrawn="1">
          <p15:clr>
            <a:srgbClr val="000000"/>
          </p15:clr>
        </p15:guide>
        <p15:guide id="3" pos="5556" userDrawn="1">
          <p15:clr>
            <a:srgbClr val="000000"/>
          </p15:clr>
        </p15:guide>
        <p15:guide id="4" orient="horz" pos="725" userDrawn="1">
          <p15:clr>
            <a:srgbClr val="000000"/>
          </p15:clr>
        </p15:guide>
        <p15:guide id="5" pos="288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07367-8639-CC4F-A8B5-C279F5A74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r="47073"/>
          <a:stretch/>
        </p:blipFill>
        <p:spPr>
          <a:xfrm>
            <a:off x="-1" y="0"/>
            <a:ext cx="3609434" cy="514350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11D2200B-10FB-9A4F-A105-61B1FE140DAD}"/>
              </a:ext>
            </a:extLst>
          </p:cNvPr>
          <p:cNvSpPr txBox="1">
            <a:spLocks/>
          </p:cNvSpPr>
          <p:nvPr/>
        </p:nvSpPr>
        <p:spPr>
          <a:xfrm>
            <a:off x="3808049" y="1678875"/>
            <a:ext cx="5005738" cy="109876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cap="all" spc="0" baseline="0" noProof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sz="2800" dirty="0">
                <a:solidFill>
                  <a:srgbClr val="00234D"/>
                </a:solidFill>
                <a:latin typeface="Montserrat" panose="00000500000000000000" pitchFamily="2" charset="-52"/>
              </a:rPr>
              <a:t>КАК СПРАВИТЬСЯ</a:t>
            </a:r>
          </a:p>
          <a:p>
            <a:r>
              <a:rPr lang="ru-RU" sz="2800" dirty="0">
                <a:solidFill>
                  <a:srgbClr val="00234D"/>
                </a:solidFill>
                <a:latin typeface="Montserrat" panose="00000500000000000000" pitchFamily="2" charset="-52"/>
              </a:rPr>
              <a:t>С ДОЛГОВОЙ НАГРУЗКОЙ</a:t>
            </a:r>
          </a:p>
        </p:txBody>
      </p:sp>
      <p:sp>
        <p:nvSpPr>
          <p:cNvPr id="13" name="Subtitle 9">
            <a:extLst>
              <a:ext uri="{FF2B5EF4-FFF2-40B4-BE49-F238E27FC236}">
                <a16:creationId xmlns:a16="http://schemas.microsoft.com/office/drawing/2014/main" id="{A2EA4FDF-551D-C542-B958-39D91F157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0" y="3240000"/>
            <a:ext cx="5005738" cy="249299"/>
          </a:xfrm>
        </p:spPr>
        <p:txBody>
          <a:bodyPr/>
          <a:lstStyle/>
          <a:p>
            <a:r>
              <a:rPr lang="ru-RU" dirty="0">
                <a:solidFill>
                  <a:srgbClr val="00234D"/>
                </a:solidFill>
                <a:latin typeface="Montserrat" panose="00000500000000000000" pitchFamily="2" charset="-52"/>
              </a:rPr>
              <a:t>и быстро погасить кредиты</a:t>
            </a:r>
            <a:endParaRPr lang="en-US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864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 txBox="1">
            <a:spLocks/>
          </p:cNvSpPr>
          <p:nvPr/>
        </p:nvSpPr>
        <p:spPr>
          <a:xfrm>
            <a:off x="325436" y="358974"/>
            <a:ext cx="8496302" cy="23647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b="1" dirty="0">
                <a:solidFill>
                  <a:srgbClr val="00234D"/>
                </a:solidFill>
                <a:latin typeface="Montserrat" panose="00000500000000000000" pitchFamily="2" charset="-52"/>
              </a:rPr>
              <a:t>Как снизить кредитную нагрузку?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8412" y="1600997"/>
            <a:ext cx="1651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  <a:t>Оценить необходимость кредитных карт и кредитных линий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316831" y="1650479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 txBox="1">
            <a:spLocks/>
          </p:cNvSpPr>
          <p:nvPr/>
        </p:nvSpPr>
        <p:spPr>
          <a:xfrm>
            <a:off x="323258" y="1907682"/>
            <a:ext cx="677288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2792" y="3199257"/>
            <a:ext cx="697532" cy="697532"/>
            <a:chOff x="400527" y="3020524"/>
            <a:chExt cx="697532" cy="697532"/>
          </a:xfrm>
          <a:solidFill>
            <a:srgbClr val="00234D"/>
          </a:solidFill>
        </p:grpSpPr>
        <p:sp>
          <p:nvSpPr>
            <p:cNvPr id="17" name="Овал 16"/>
            <p:cNvSpPr/>
            <p:nvPr/>
          </p:nvSpPr>
          <p:spPr>
            <a:xfrm>
              <a:off x="400527" y="3020524"/>
              <a:ext cx="697532" cy="6975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Montserrat" panose="00000500000000000000" pitchFamily="2" charset="-52"/>
              </a:endParaRPr>
            </a:p>
          </p:txBody>
        </p:sp>
        <p:sp>
          <p:nvSpPr>
            <p:cNvPr id="18" name="Title 5">
              <a:extLst>
                <a:ext uri="{FF2B5EF4-FFF2-40B4-BE49-F238E27FC236}">
                  <a16:creationId xmlns:a16="http://schemas.microsoft.com/office/drawing/2014/main" id="{99F7BC13-2750-413C-AB35-66645DDC85ED}"/>
                </a:ext>
              </a:extLst>
            </p:cNvPr>
            <p:cNvSpPr txBox="1">
              <a:spLocks/>
            </p:cNvSpPr>
            <p:nvPr/>
          </p:nvSpPr>
          <p:spPr>
            <a:xfrm>
              <a:off x="406954" y="3277727"/>
              <a:ext cx="677288" cy="230832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fontAlgn="base" latinLnBrk="0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fr-FR" sz="2000" b="0" kern="1200" cap="all" baseline="0" noProof="0" dirty="0">
                  <a:solidFill>
                    <a:schemeClr val="bg2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ru-RU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2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3306832" y="1624431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 txBox="1">
            <a:spLocks/>
          </p:cNvSpPr>
          <p:nvPr/>
        </p:nvSpPr>
        <p:spPr>
          <a:xfrm>
            <a:off x="3313259" y="1881634"/>
            <a:ext cx="677288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17327" y="3178263"/>
            <a:ext cx="697532" cy="697532"/>
            <a:chOff x="3213258" y="2999530"/>
            <a:chExt cx="697532" cy="697532"/>
          </a:xfrm>
          <a:solidFill>
            <a:srgbClr val="00234D"/>
          </a:solidFill>
        </p:grpSpPr>
        <p:sp>
          <p:nvSpPr>
            <p:cNvPr id="27" name="Овал 26"/>
            <p:cNvSpPr/>
            <p:nvPr/>
          </p:nvSpPr>
          <p:spPr>
            <a:xfrm>
              <a:off x="3213258" y="2999530"/>
              <a:ext cx="697532" cy="6975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Montserrat" panose="00000500000000000000" pitchFamily="2" charset="-52"/>
              </a:endParaRPr>
            </a:p>
          </p:txBody>
        </p:sp>
        <p:sp>
          <p:nvSpPr>
            <p:cNvPr id="28" name="Title 5">
              <a:extLst>
                <a:ext uri="{FF2B5EF4-FFF2-40B4-BE49-F238E27FC236}">
                  <a16:creationId xmlns:a16="http://schemas.microsoft.com/office/drawing/2014/main" id="{99F7BC13-2750-413C-AB35-66645DDC85ED}"/>
                </a:ext>
              </a:extLst>
            </p:cNvPr>
            <p:cNvSpPr txBox="1">
              <a:spLocks/>
            </p:cNvSpPr>
            <p:nvPr/>
          </p:nvSpPr>
          <p:spPr>
            <a:xfrm>
              <a:off x="3219685" y="3256733"/>
              <a:ext cx="677288" cy="230832"/>
            </a:xfrm>
            <a:prstGeom prst="rect">
              <a:avLst/>
            </a:prstGeom>
            <a:grpFill/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fontAlgn="base" latinLnBrk="0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fr-FR" sz="2000" b="0" kern="1200" cap="all" baseline="0" noProof="0" dirty="0">
                  <a:solidFill>
                    <a:schemeClr val="bg2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ru-RU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4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29" name="Овал 28"/>
          <p:cNvSpPr/>
          <p:nvPr/>
        </p:nvSpPr>
        <p:spPr>
          <a:xfrm>
            <a:off x="6149681" y="1624431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0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 txBox="1">
            <a:spLocks/>
          </p:cNvSpPr>
          <p:nvPr/>
        </p:nvSpPr>
        <p:spPr>
          <a:xfrm>
            <a:off x="6156108" y="1881634"/>
            <a:ext cx="677288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5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10E45E-5984-684C-82DA-2783884D94FC}"/>
              </a:ext>
            </a:extLst>
          </p:cNvPr>
          <p:cNvSpPr txBox="1"/>
          <p:nvPr/>
        </p:nvSpPr>
        <p:spPr>
          <a:xfrm>
            <a:off x="1036751" y="3149855"/>
            <a:ext cx="17741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  <a:t>Использовать возможность досрочного погашения займа или кредита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B85CB-AB41-CA41-9E2F-8ADBC6473E5E}"/>
              </a:ext>
            </a:extLst>
          </p:cNvPr>
          <p:cNvSpPr txBox="1"/>
          <p:nvPr/>
        </p:nvSpPr>
        <p:spPr>
          <a:xfrm>
            <a:off x="4028432" y="1554611"/>
            <a:ext cx="1573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  <a:t>Оформить реструктуризацию кредитного обязательства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95D70A-46ED-0744-B8D2-32753DE7242F}"/>
              </a:ext>
            </a:extLst>
          </p:cNvPr>
          <p:cNvSpPr txBox="1"/>
          <p:nvPr/>
        </p:nvSpPr>
        <p:spPr>
          <a:xfrm>
            <a:off x="4026771" y="3237042"/>
            <a:ext cx="1187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  <a:t>Провести</a:t>
            </a:r>
            <a:b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</a:br>
            <a: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  <a:t>консолидацию долгов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48B9BA-3A1F-C641-9F75-C6245E322CE1}"/>
              </a:ext>
            </a:extLst>
          </p:cNvPr>
          <p:cNvSpPr txBox="1"/>
          <p:nvPr/>
        </p:nvSpPr>
        <p:spPr>
          <a:xfrm>
            <a:off x="6862105" y="1625132"/>
            <a:ext cx="1533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  <a:t>Оформить также</a:t>
            </a:r>
            <a:b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</a:br>
            <a:r>
              <a:rPr lang="ru-RU" sz="1100" dirty="0">
                <a:solidFill>
                  <a:srgbClr val="00234D"/>
                </a:solidFill>
                <a:latin typeface="Montserrat" panose="00000500000000000000" pitchFamily="2" charset="-52"/>
              </a:rPr>
              <a:t>рефинансирование кредита</a:t>
            </a:r>
          </a:p>
        </p:txBody>
      </p:sp>
    </p:spTree>
    <p:extLst>
      <p:ext uri="{BB962C8B-B14F-4D97-AF65-F5344CB8AC3E}">
        <p14:creationId xmlns:p14="http://schemas.microsoft.com/office/powerpoint/2010/main" val="370237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>
            <a:extLst>
              <a:ext uri="{FF2B5EF4-FFF2-40B4-BE49-F238E27FC236}">
                <a16:creationId xmlns:a16="http://schemas.microsoft.com/office/drawing/2014/main" id="{2CEAF4BD-A504-D040-9159-60EAD2AA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358974"/>
            <a:ext cx="8496000" cy="236475"/>
          </a:xfrm>
        </p:spPr>
        <p:txBody>
          <a:bodyPr/>
          <a:lstStyle/>
          <a:p>
            <a:r>
              <a:rPr lang="ru-RU" b="1" dirty="0">
                <a:solidFill>
                  <a:srgbClr val="00234D"/>
                </a:solidFill>
                <a:latin typeface="Montserrat" panose="00000500000000000000" pitchFamily="2" charset="-52"/>
              </a:rPr>
              <a:t>Стратегии досрочного погашения кредитов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E533AD-9373-BD48-A858-5D9FAD7DC4DD}"/>
              </a:ext>
            </a:extLst>
          </p:cNvPr>
          <p:cNvSpPr txBox="1"/>
          <p:nvPr/>
        </p:nvSpPr>
        <p:spPr>
          <a:xfrm>
            <a:off x="509781" y="2908870"/>
            <a:ext cx="22125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Из всех кредитов выбираем один </a:t>
            </a:r>
            <a:r>
              <a:rPr lang="ru-RU" sz="1400" dirty="0">
                <a:solidFill>
                  <a:srgbClr val="E90500"/>
                </a:solidFill>
                <a:latin typeface="Montserrat" panose="00000500000000000000" pitchFamily="2" charset="-52"/>
              </a:rPr>
              <a:t>с наибольшей % ставкой – он погашается первым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9F8D244-3223-D742-895B-CA462D220D50}"/>
              </a:ext>
            </a:extLst>
          </p:cNvPr>
          <p:cNvSpPr/>
          <p:nvPr/>
        </p:nvSpPr>
        <p:spPr>
          <a:xfrm>
            <a:off x="6831069" y="2005238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96A3A85-4E98-644D-88F3-F9B8942C6B6E}"/>
              </a:ext>
            </a:extLst>
          </p:cNvPr>
          <p:cNvSpPr/>
          <p:nvPr/>
        </p:nvSpPr>
        <p:spPr>
          <a:xfrm>
            <a:off x="1019970" y="2022005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97F1268-7F7C-0842-9862-1BAD3FDFB6D7}"/>
              </a:ext>
            </a:extLst>
          </p:cNvPr>
          <p:cNvSpPr/>
          <p:nvPr/>
        </p:nvSpPr>
        <p:spPr>
          <a:xfrm>
            <a:off x="3976558" y="2022005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2D3CBE-4A28-E743-8D0D-F7957E0863E5}"/>
              </a:ext>
            </a:extLst>
          </p:cNvPr>
          <p:cNvSpPr txBox="1"/>
          <p:nvPr/>
        </p:nvSpPr>
        <p:spPr>
          <a:xfrm>
            <a:off x="3519896" y="2920461"/>
            <a:ext cx="1906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По остальным кредитам делаются </a:t>
            </a:r>
            <a:r>
              <a:rPr lang="ru-RU" sz="1400" dirty="0">
                <a:solidFill>
                  <a:srgbClr val="E90500"/>
                </a:solidFill>
                <a:latin typeface="Montserrat" panose="00000500000000000000" pitchFamily="2" charset="-52"/>
              </a:rPr>
              <a:t>минимально возможные платежи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1AD7C7-DC60-414C-A24D-F8A4DCB4A5BE}"/>
              </a:ext>
            </a:extLst>
          </p:cNvPr>
          <p:cNvSpPr txBox="1"/>
          <p:nvPr/>
        </p:nvSpPr>
        <p:spPr>
          <a:xfrm>
            <a:off x="6264775" y="2925275"/>
            <a:ext cx="2350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" panose="00000500000000000000" pitchFamily="2" charset="-52"/>
              </a:rPr>
              <a:t>После закрытия кредита снова выбирается следующий по размеру процентной ставки, и все усилия по погашению сосредотачиваются на нем</a:t>
            </a: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3D8EDB05-BC9C-7B4C-AD3F-F6E3F40DFADA}"/>
              </a:ext>
            </a:extLst>
          </p:cNvPr>
          <p:cNvSpPr txBox="1">
            <a:spLocks/>
          </p:cNvSpPr>
          <p:nvPr/>
        </p:nvSpPr>
        <p:spPr>
          <a:xfrm>
            <a:off x="1019102" y="2296777"/>
            <a:ext cx="677288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itle 5">
            <a:extLst>
              <a:ext uri="{FF2B5EF4-FFF2-40B4-BE49-F238E27FC236}">
                <a16:creationId xmlns:a16="http://schemas.microsoft.com/office/drawing/2014/main" id="{FFD5ECE7-165B-DA4B-92ED-B537BA7ED690}"/>
              </a:ext>
            </a:extLst>
          </p:cNvPr>
          <p:cNvSpPr txBox="1">
            <a:spLocks/>
          </p:cNvSpPr>
          <p:nvPr/>
        </p:nvSpPr>
        <p:spPr>
          <a:xfrm>
            <a:off x="3976558" y="2270729"/>
            <a:ext cx="697532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id="{F76F040A-71AA-B24F-96A9-6CCD9577DEF5}"/>
              </a:ext>
            </a:extLst>
          </p:cNvPr>
          <p:cNvSpPr txBox="1">
            <a:spLocks/>
          </p:cNvSpPr>
          <p:nvPr/>
        </p:nvSpPr>
        <p:spPr>
          <a:xfrm>
            <a:off x="6831070" y="2270729"/>
            <a:ext cx="697532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1BEB22-64C1-6446-A29C-50AAA2838A27}"/>
              </a:ext>
            </a:extLst>
          </p:cNvPr>
          <p:cNvSpPr/>
          <p:nvPr/>
        </p:nvSpPr>
        <p:spPr>
          <a:xfrm>
            <a:off x="262252" y="1143092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solidFill>
                  <a:srgbClr val="00234D"/>
                </a:solidFill>
                <a:latin typeface="Montserrat" panose="00000500000000000000" pitchFamily="2" charset="-52"/>
              </a:rPr>
              <a:t>лавина</a:t>
            </a:r>
            <a:endParaRPr lang="fr-FR" sz="2400" cap="all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9764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EEB6B-B57D-3F42-9F0B-50A047F40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25440"/>
          <a:stretch/>
        </p:blipFill>
        <p:spPr>
          <a:xfrm>
            <a:off x="-1" y="1795"/>
            <a:ext cx="3108961" cy="5141705"/>
          </a:xfrm>
          <a:prstGeom prst="rect">
            <a:avLst/>
          </a:prstGeom>
        </p:spPr>
      </p:pic>
      <p:sp>
        <p:nvSpPr>
          <p:cNvPr id="24" name="ZoneTexte 13">
            <a:extLst>
              <a:ext uri="{FF2B5EF4-FFF2-40B4-BE49-F238E27FC236}">
                <a16:creationId xmlns:a16="http://schemas.microsoft.com/office/drawing/2014/main" id="{944C9644-365E-409A-A012-83E4CCFAE9B6}"/>
              </a:ext>
            </a:extLst>
          </p:cNvPr>
          <p:cNvSpPr txBox="1"/>
          <p:nvPr/>
        </p:nvSpPr>
        <p:spPr>
          <a:xfrm>
            <a:off x="3392488" y="318060"/>
            <a:ext cx="4562146" cy="9848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32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Дополнительные</a:t>
            </a:r>
          </a:p>
          <a:p>
            <a:r>
              <a:rPr lang="ru-RU" sz="32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Платежи и</a:t>
            </a:r>
          </a:p>
        </p:txBody>
      </p:sp>
      <p:sp>
        <p:nvSpPr>
          <p:cNvPr id="8" name="ZoneTexte 13">
            <a:extLst>
              <a:ext uri="{FF2B5EF4-FFF2-40B4-BE49-F238E27FC236}">
                <a16:creationId xmlns:a16="http://schemas.microsoft.com/office/drawing/2014/main" id="{AA1167CA-40BE-B145-9CE3-4E236FD112D5}"/>
              </a:ext>
            </a:extLst>
          </p:cNvPr>
          <p:cNvSpPr txBox="1"/>
          <p:nvPr/>
        </p:nvSpPr>
        <p:spPr>
          <a:xfrm>
            <a:off x="3392487" y="1483750"/>
            <a:ext cx="2564805" cy="67710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44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НАВЕС –</a:t>
            </a:r>
          </a:p>
        </p:txBody>
      </p:sp>
      <p:sp>
        <p:nvSpPr>
          <p:cNvPr id="26" name="это денежные средства, предоставляемые Банком физическим или юридическим лицам на условиях возвратности, срочности…">
            <a:extLst>
              <a:ext uri="{FF2B5EF4-FFF2-40B4-BE49-F238E27FC236}">
                <a16:creationId xmlns:a16="http://schemas.microsoft.com/office/drawing/2014/main" id="{2F12D71E-74D0-C24E-BAAF-13F7D32B63F7}"/>
              </a:ext>
            </a:extLst>
          </p:cNvPr>
          <p:cNvSpPr txBox="1"/>
          <p:nvPr/>
        </p:nvSpPr>
        <p:spPr>
          <a:xfrm>
            <a:off x="3392487" y="2422131"/>
            <a:ext cx="5249974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ru-RU" sz="1200" dirty="0">
                <a:solidFill>
                  <a:srgbClr val="00234D"/>
                </a:solidFill>
                <a:latin typeface="Montserrat" panose="00000500000000000000" pitchFamily="2" charset="-52"/>
              </a:rPr>
              <a:t>превышение размера дополнительных платежей над суммой минимальных платежей называют </a:t>
            </a:r>
          </a:p>
          <a:p>
            <a:endParaRPr lang="ru-RU" sz="1200" dirty="0">
              <a:solidFill>
                <a:srgbClr val="00234D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rgbClr val="00234D"/>
                </a:solidFill>
                <a:latin typeface="Montserrat" panose="00000500000000000000" pitchFamily="2" charset="-52"/>
              </a:rPr>
              <a:t>ВАЖНО! С закрытием каждого последующего кредита размер Навеса увеличивается, тем самым ускоряя погашение оставшегося долга.</a:t>
            </a:r>
          </a:p>
        </p:txBody>
      </p:sp>
      <p:sp>
        <p:nvSpPr>
          <p:cNvPr id="9" name="это денежные средства, предоставляемые Банком физическим или юридическим лицам на условиях возвратности, срочности…">
            <a:extLst>
              <a:ext uri="{FF2B5EF4-FFF2-40B4-BE49-F238E27FC236}">
                <a16:creationId xmlns:a16="http://schemas.microsoft.com/office/drawing/2014/main" id="{07975BB5-9F2E-6E4F-8F46-91CCB632D04F}"/>
              </a:ext>
            </a:extLst>
          </p:cNvPr>
          <p:cNvSpPr txBox="1"/>
          <p:nvPr/>
        </p:nvSpPr>
        <p:spPr>
          <a:xfrm>
            <a:off x="3108960" y="4220491"/>
            <a:ext cx="6035040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ru-RU" sz="1200" dirty="0">
                <a:solidFill>
                  <a:srgbClr val="00234D"/>
                </a:solidFill>
                <a:latin typeface="Montserrat" panose="00000500000000000000" pitchFamily="2" charset="-52"/>
              </a:rPr>
              <a:t>Платеж по кредитам = Минимальные платежи + Навес</a:t>
            </a:r>
          </a:p>
        </p:txBody>
      </p:sp>
    </p:spTree>
    <p:extLst>
      <p:ext uri="{BB962C8B-B14F-4D97-AF65-F5344CB8AC3E}">
        <p14:creationId xmlns:p14="http://schemas.microsoft.com/office/powerpoint/2010/main" val="301664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>
            <a:extLst>
              <a:ext uri="{FF2B5EF4-FFF2-40B4-BE49-F238E27FC236}">
                <a16:creationId xmlns:a16="http://schemas.microsoft.com/office/drawing/2014/main" id="{F1A86B54-FD2A-46DE-9EAB-8B648D22B52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" panose="00000500000000000000" pitchFamily="2" charset="-52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358974"/>
            <a:ext cx="8496302" cy="23647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Пример применения СТРАТЕГИЙ</a:t>
            </a:r>
            <a:endParaRPr lang="en-US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8989E6-CF4C-BF47-9E06-A9B0B9BC6995}"/>
              </a:ext>
            </a:extLst>
          </p:cNvPr>
          <p:cNvSpPr/>
          <p:nvPr/>
        </p:nvSpPr>
        <p:spPr>
          <a:xfrm>
            <a:off x="834798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6D34A1-F460-674E-978E-6D04C39076AA}"/>
              </a:ext>
            </a:extLst>
          </p:cNvPr>
          <p:cNvSpPr/>
          <p:nvPr/>
        </p:nvSpPr>
        <p:spPr>
          <a:xfrm>
            <a:off x="833035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0071B9-1D8B-114C-A446-575204B6F06F}"/>
              </a:ext>
            </a:extLst>
          </p:cNvPr>
          <p:cNvSpPr/>
          <p:nvPr/>
        </p:nvSpPr>
        <p:spPr>
          <a:xfrm>
            <a:off x="831272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 Placeholder 62">
            <a:extLst>
              <a:ext uri="{FF2B5EF4-FFF2-40B4-BE49-F238E27FC236}">
                <a16:creationId xmlns:a16="http://schemas.microsoft.com/office/drawing/2014/main" id="{92200AEF-D8CB-AA4F-A4A5-E5C5E5BEB9B1}"/>
              </a:ext>
            </a:extLst>
          </p:cNvPr>
          <p:cNvSpPr txBox="1">
            <a:spLocks/>
          </p:cNvSpPr>
          <p:nvPr/>
        </p:nvSpPr>
        <p:spPr>
          <a:xfrm>
            <a:off x="842520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Карта </a:t>
            </a:r>
            <a:r>
              <a:rPr lang="en-US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#1</a:t>
            </a:r>
            <a:endParaRPr lang="ru-RU" sz="10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373D0FB-6575-0749-AE05-EC8235F0B8C0}"/>
              </a:ext>
            </a:extLst>
          </p:cNvPr>
          <p:cNvSpPr/>
          <p:nvPr/>
        </p:nvSpPr>
        <p:spPr>
          <a:xfrm>
            <a:off x="2164215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64CD49-EBA3-2447-A127-649AD07CD4CB}"/>
              </a:ext>
            </a:extLst>
          </p:cNvPr>
          <p:cNvSpPr/>
          <p:nvPr/>
        </p:nvSpPr>
        <p:spPr>
          <a:xfrm>
            <a:off x="2162452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1CCF57B-AEA8-264D-89B9-9AB9F585627E}"/>
              </a:ext>
            </a:extLst>
          </p:cNvPr>
          <p:cNvSpPr/>
          <p:nvPr/>
        </p:nvSpPr>
        <p:spPr>
          <a:xfrm>
            <a:off x="2160689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A5FD14-4EAB-6F4E-BFBF-6D113D5F4449}"/>
              </a:ext>
            </a:extLst>
          </p:cNvPr>
          <p:cNvSpPr/>
          <p:nvPr/>
        </p:nvSpPr>
        <p:spPr>
          <a:xfrm>
            <a:off x="3492172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7F0C55-5F97-3443-9F12-DC42908C428F}"/>
              </a:ext>
            </a:extLst>
          </p:cNvPr>
          <p:cNvSpPr/>
          <p:nvPr/>
        </p:nvSpPr>
        <p:spPr>
          <a:xfrm>
            <a:off x="3490409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9972CD-EC36-E549-8B0B-8A11CADB87C1}"/>
              </a:ext>
            </a:extLst>
          </p:cNvPr>
          <p:cNvSpPr/>
          <p:nvPr/>
        </p:nvSpPr>
        <p:spPr>
          <a:xfrm>
            <a:off x="3488646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3F29FF-F258-2341-8C22-20FAFF70A10C}"/>
              </a:ext>
            </a:extLst>
          </p:cNvPr>
          <p:cNvSpPr/>
          <p:nvPr/>
        </p:nvSpPr>
        <p:spPr>
          <a:xfrm>
            <a:off x="4821589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2435DE1-4CDC-9E4E-8A8B-AE66D31B639F}"/>
              </a:ext>
            </a:extLst>
          </p:cNvPr>
          <p:cNvSpPr/>
          <p:nvPr/>
        </p:nvSpPr>
        <p:spPr>
          <a:xfrm>
            <a:off x="4819826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F4FFF6-6DAF-D84E-8861-BD8665E32FE1}"/>
              </a:ext>
            </a:extLst>
          </p:cNvPr>
          <p:cNvSpPr/>
          <p:nvPr/>
        </p:nvSpPr>
        <p:spPr>
          <a:xfrm>
            <a:off x="4818063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025E88D-FDB9-D94B-BC61-A73C64642573}"/>
              </a:ext>
            </a:extLst>
          </p:cNvPr>
          <p:cNvSpPr/>
          <p:nvPr/>
        </p:nvSpPr>
        <p:spPr>
          <a:xfrm>
            <a:off x="6140566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2951E1D-44DE-C346-A907-3613D9F76A5F}"/>
              </a:ext>
            </a:extLst>
          </p:cNvPr>
          <p:cNvSpPr/>
          <p:nvPr/>
        </p:nvSpPr>
        <p:spPr>
          <a:xfrm>
            <a:off x="6138803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6510F89-E159-AB41-AD5C-2745EE112F26}"/>
              </a:ext>
            </a:extLst>
          </p:cNvPr>
          <p:cNvSpPr/>
          <p:nvPr/>
        </p:nvSpPr>
        <p:spPr>
          <a:xfrm>
            <a:off x="6137040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790F5FE-0902-3445-B9B5-01F3A09473F8}"/>
              </a:ext>
            </a:extLst>
          </p:cNvPr>
          <p:cNvSpPr/>
          <p:nvPr/>
        </p:nvSpPr>
        <p:spPr>
          <a:xfrm>
            <a:off x="7462426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2C2BA9A-D8F5-E548-A764-D6BDE014DA31}"/>
              </a:ext>
            </a:extLst>
          </p:cNvPr>
          <p:cNvSpPr/>
          <p:nvPr/>
        </p:nvSpPr>
        <p:spPr>
          <a:xfrm>
            <a:off x="7460663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353BFE7-20FC-AE45-BC93-0409022C6757}"/>
              </a:ext>
            </a:extLst>
          </p:cNvPr>
          <p:cNvSpPr/>
          <p:nvPr/>
        </p:nvSpPr>
        <p:spPr>
          <a:xfrm>
            <a:off x="7458900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ext Placeholder 62">
            <a:extLst>
              <a:ext uri="{FF2B5EF4-FFF2-40B4-BE49-F238E27FC236}">
                <a16:creationId xmlns:a16="http://schemas.microsoft.com/office/drawing/2014/main" id="{F734A254-211E-4A45-964A-BE3F6F16FAEF}"/>
              </a:ext>
            </a:extLst>
          </p:cNvPr>
          <p:cNvSpPr txBox="1">
            <a:spLocks/>
          </p:cNvSpPr>
          <p:nvPr/>
        </p:nvSpPr>
        <p:spPr>
          <a:xfrm>
            <a:off x="2174026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Автокредит </a:t>
            </a:r>
            <a:r>
              <a:rPr lang="en-US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#1</a:t>
            </a:r>
            <a:endParaRPr lang="ru-RU" sz="10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Text Placeholder 62">
            <a:extLst>
              <a:ext uri="{FF2B5EF4-FFF2-40B4-BE49-F238E27FC236}">
                <a16:creationId xmlns:a16="http://schemas.microsoft.com/office/drawing/2014/main" id="{176F6F4D-BCC0-6848-B637-430317A267E2}"/>
              </a:ext>
            </a:extLst>
          </p:cNvPr>
          <p:cNvSpPr txBox="1">
            <a:spLocks/>
          </p:cNvSpPr>
          <p:nvPr/>
        </p:nvSpPr>
        <p:spPr>
          <a:xfrm>
            <a:off x="3490409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Автокредит </a:t>
            </a:r>
            <a:r>
              <a:rPr lang="en-US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#</a:t>
            </a:r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50" name="Text Placeholder 62">
            <a:extLst>
              <a:ext uri="{FF2B5EF4-FFF2-40B4-BE49-F238E27FC236}">
                <a16:creationId xmlns:a16="http://schemas.microsoft.com/office/drawing/2014/main" id="{823EB231-D70F-4D4E-AE5C-40124BC79E36}"/>
              </a:ext>
            </a:extLst>
          </p:cNvPr>
          <p:cNvSpPr txBox="1">
            <a:spLocks/>
          </p:cNvSpPr>
          <p:nvPr/>
        </p:nvSpPr>
        <p:spPr>
          <a:xfrm>
            <a:off x="4818445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Карта </a:t>
            </a:r>
            <a:r>
              <a:rPr lang="en-US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#</a:t>
            </a:r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51" name="Text Placeholder 62">
            <a:extLst>
              <a:ext uri="{FF2B5EF4-FFF2-40B4-BE49-F238E27FC236}">
                <a16:creationId xmlns:a16="http://schemas.microsoft.com/office/drawing/2014/main" id="{83EF08CA-EA01-D34C-8D79-FD36BE3C110E}"/>
              </a:ext>
            </a:extLst>
          </p:cNvPr>
          <p:cNvSpPr txBox="1">
            <a:spLocks/>
          </p:cNvSpPr>
          <p:nvPr/>
        </p:nvSpPr>
        <p:spPr>
          <a:xfrm>
            <a:off x="6129299" y="1644739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Кредит</a:t>
            </a:r>
            <a:b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на учебу</a:t>
            </a:r>
          </a:p>
        </p:txBody>
      </p:sp>
      <p:sp>
        <p:nvSpPr>
          <p:cNvPr id="52" name="Text Placeholder 62">
            <a:extLst>
              <a:ext uri="{FF2B5EF4-FFF2-40B4-BE49-F238E27FC236}">
                <a16:creationId xmlns:a16="http://schemas.microsoft.com/office/drawing/2014/main" id="{5C625D62-3EF8-AC4F-81FA-E409D0CCBB71}"/>
              </a:ext>
            </a:extLst>
          </p:cNvPr>
          <p:cNvSpPr txBox="1">
            <a:spLocks/>
          </p:cNvSpPr>
          <p:nvPr/>
        </p:nvSpPr>
        <p:spPr>
          <a:xfrm>
            <a:off x="7461633" y="1719039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Ипотека</a:t>
            </a:r>
          </a:p>
        </p:txBody>
      </p:sp>
      <p:sp>
        <p:nvSpPr>
          <p:cNvPr id="53" name="Text Placeholder 62">
            <a:extLst>
              <a:ext uri="{FF2B5EF4-FFF2-40B4-BE49-F238E27FC236}">
                <a16:creationId xmlns:a16="http://schemas.microsoft.com/office/drawing/2014/main" id="{6C089A74-16D2-0142-81A3-2C8056FAC420}"/>
              </a:ext>
            </a:extLst>
          </p:cNvPr>
          <p:cNvSpPr txBox="1">
            <a:spLocks/>
          </p:cNvSpPr>
          <p:nvPr/>
        </p:nvSpPr>
        <p:spPr>
          <a:xfrm>
            <a:off x="45343" y="2235654"/>
            <a:ext cx="84252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Баланс</a:t>
            </a:r>
          </a:p>
        </p:txBody>
      </p:sp>
      <p:sp>
        <p:nvSpPr>
          <p:cNvPr id="54" name="Text Placeholder 62">
            <a:extLst>
              <a:ext uri="{FF2B5EF4-FFF2-40B4-BE49-F238E27FC236}">
                <a16:creationId xmlns:a16="http://schemas.microsoft.com/office/drawing/2014/main" id="{2F3F3C74-AC16-4741-A61F-E90858AD24AB}"/>
              </a:ext>
            </a:extLst>
          </p:cNvPr>
          <p:cNvSpPr txBox="1">
            <a:spLocks/>
          </p:cNvSpPr>
          <p:nvPr/>
        </p:nvSpPr>
        <p:spPr>
          <a:xfrm>
            <a:off x="45342" y="2813550"/>
            <a:ext cx="84252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Ставка</a:t>
            </a:r>
          </a:p>
        </p:txBody>
      </p:sp>
      <p:sp>
        <p:nvSpPr>
          <p:cNvPr id="55" name="Text Placeholder 62">
            <a:extLst>
              <a:ext uri="{FF2B5EF4-FFF2-40B4-BE49-F238E27FC236}">
                <a16:creationId xmlns:a16="http://schemas.microsoft.com/office/drawing/2014/main" id="{8AE3B9A2-0386-8945-A244-6921A06FB443}"/>
              </a:ext>
            </a:extLst>
          </p:cNvPr>
          <p:cNvSpPr txBox="1">
            <a:spLocks/>
          </p:cNvSpPr>
          <p:nvPr/>
        </p:nvSpPr>
        <p:spPr>
          <a:xfrm>
            <a:off x="34093" y="3405033"/>
            <a:ext cx="84252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0" dirty="0">
                <a:solidFill>
                  <a:schemeClr val="bg1"/>
                </a:solidFill>
                <a:latin typeface="Montserrat" panose="00000500000000000000" pitchFamily="2" charset="-52"/>
              </a:rPr>
              <a:t>Платеж</a:t>
            </a:r>
          </a:p>
        </p:txBody>
      </p:sp>
      <p:sp>
        <p:nvSpPr>
          <p:cNvPr id="56" name="Text Placeholder 62">
            <a:extLst>
              <a:ext uri="{FF2B5EF4-FFF2-40B4-BE49-F238E27FC236}">
                <a16:creationId xmlns:a16="http://schemas.microsoft.com/office/drawing/2014/main" id="{62065040-3F5B-A145-B66A-EFB80E741D2F}"/>
              </a:ext>
            </a:extLst>
          </p:cNvPr>
          <p:cNvSpPr txBox="1">
            <a:spLocks/>
          </p:cNvSpPr>
          <p:nvPr/>
        </p:nvSpPr>
        <p:spPr>
          <a:xfrm>
            <a:off x="830096" y="2219059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44 000 ₽</a:t>
            </a:r>
          </a:p>
        </p:txBody>
      </p:sp>
      <p:sp>
        <p:nvSpPr>
          <p:cNvPr id="57" name="Text Placeholder 62">
            <a:extLst>
              <a:ext uri="{FF2B5EF4-FFF2-40B4-BE49-F238E27FC236}">
                <a16:creationId xmlns:a16="http://schemas.microsoft.com/office/drawing/2014/main" id="{062623DD-AC7E-604C-ADC1-A4691C6FEC3D}"/>
              </a:ext>
            </a:extLst>
          </p:cNvPr>
          <p:cNvSpPr txBox="1">
            <a:spLocks/>
          </p:cNvSpPr>
          <p:nvPr/>
        </p:nvSpPr>
        <p:spPr>
          <a:xfrm>
            <a:off x="2160689" y="2213593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1 500 000 ₽</a:t>
            </a:r>
          </a:p>
        </p:txBody>
      </p:sp>
      <p:sp>
        <p:nvSpPr>
          <p:cNvPr id="58" name="Text Placeholder 62">
            <a:extLst>
              <a:ext uri="{FF2B5EF4-FFF2-40B4-BE49-F238E27FC236}">
                <a16:creationId xmlns:a16="http://schemas.microsoft.com/office/drawing/2014/main" id="{5D54F803-D7C3-0645-9E86-F1BA3511420F}"/>
              </a:ext>
            </a:extLst>
          </p:cNvPr>
          <p:cNvSpPr txBox="1">
            <a:spLocks/>
          </p:cNvSpPr>
          <p:nvPr/>
        </p:nvSpPr>
        <p:spPr>
          <a:xfrm>
            <a:off x="3483192" y="2206130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880 000 ₽</a:t>
            </a:r>
          </a:p>
        </p:txBody>
      </p:sp>
      <p:sp>
        <p:nvSpPr>
          <p:cNvPr id="59" name="Text Placeholder 62">
            <a:extLst>
              <a:ext uri="{FF2B5EF4-FFF2-40B4-BE49-F238E27FC236}">
                <a16:creationId xmlns:a16="http://schemas.microsoft.com/office/drawing/2014/main" id="{D4648BE6-7279-8248-80CA-9A656DF662F8}"/>
              </a:ext>
            </a:extLst>
          </p:cNvPr>
          <p:cNvSpPr txBox="1">
            <a:spLocks/>
          </p:cNvSpPr>
          <p:nvPr/>
        </p:nvSpPr>
        <p:spPr>
          <a:xfrm>
            <a:off x="4813785" y="2200664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rgbClr val="E90500"/>
                </a:solidFill>
                <a:latin typeface="Montserrat" panose="00000500000000000000" pitchFamily="2" charset="-52"/>
              </a:rPr>
              <a:t>21 000 ₽</a:t>
            </a:r>
          </a:p>
        </p:txBody>
      </p:sp>
      <p:sp>
        <p:nvSpPr>
          <p:cNvPr id="60" name="Text Placeholder 62">
            <a:extLst>
              <a:ext uri="{FF2B5EF4-FFF2-40B4-BE49-F238E27FC236}">
                <a16:creationId xmlns:a16="http://schemas.microsoft.com/office/drawing/2014/main" id="{8D4DB917-0630-1A48-9158-AE10A6189F1D}"/>
              </a:ext>
            </a:extLst>
          </p:cNvPr>
          <p:cNvSpPr txBox="1">
            <a:spLocks/>
          </p:cNvSpPr>
          <p:nvPr/>
        </p:nvSpPr>
        <p:spPr>
          <a:xfrm>
            <a:off x="6151006" y="2190564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400 000 ₽</a:t>
            </a:r>
          </a:p>
        </p:txBody>
      </p:sp>
      <p:sp>
        <p:nvSpPr>
          <p:cNvPr id="61" name="Text Placeholder 62">
            <a:extLst>
              <a:ext uri="{FF2B5EF4-FFF2-40B4-BE49-F238E27FC236}">
                <a16:creationId xmlns:a16="http://schemas.microsoft.com/office/drawing/2014/main" id="{C64EE7D8-A2B0-E44D-A8D8-BC9F25E6EF18}"/>
              </a:ext>
            </a:extLst>
          </p:cNvPr>
          <p:cNvSpPr txBox="1">
            <a:spLocks/>
          </p:cNvSpPr>
          <p:nvPr/>
        </p:nvSpPr>
        <p:spPr>
          <a:xfrm>
            <a:off x="7474042" y="2185098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5 000 000 ₽</a:t>
            </a:r>
          </a:p>
        </p:txBody>
      </p:sp>
      <p:sp>
        <p:nvSpPr>
          <p:cNvPr id="62" name="Text Placeholder 62">
            <a:extLst>
              <a:ext uri="{FF2B5EF4-FFF2-40B4-BE49-F238E27FC236}">
                <a16:creationId xmlns:a16="http://schemas.microsoft.com/office/drawing/2014/main" id="{0EB2CC80-B457-9A46-AD1E-B3958DDEB988}"/>
              </a:ext>
            </a:extLst>
          </p:cNvPr>
          <p:cNvSpPr txBox="1">
            <a:spLocks/>
          </p:cNvSpPr>
          <p:nvPr/>
        </p:nvSpPr>
        <p:spPr>
          <a:xfrm>
            <a:off x="842520" y="2816280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29%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6741602-AEB3-0C4F-AAB6-8E07B3A7E189}"/>
              </a:ext>
            </a:extLst>
          </p:cNvPr>
          <p:cNvSpPr txBox="1">
            <a:spLocks/>
          </p:cNvSpPr>
          <p:nvPr/>
        </p:nvSpPr>
        <p:spPr>
          <a:xfrm>
            <a:off x="2173113" y="2810814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17%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D55941F7-9958-8840-B3BD-306323792E6A}"/>
              </a:ext>
            </a:extLst>
          </p:cNvPr>
          <p:cNvSpPr txBox="1">
            <a:spLocks/>
          </p:cNvSpPr>
          <p:nvPr/>
        </p:nvSpPr>
        <p:spPr>
          <a:xfrm>
            <a:off x="3495616" y="2803351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19%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06375C9A-B032-1940-A35D-5565292CC337}"/>
              </a:ext>
            </a:extLst>
          </p:cNvPr>
          <p:cNvSpPr txBox="1">
            <a:spLocks/>
          </p:cNvSpPr>
          <p:nvPr/>
        </p:nvSpPr>
        <p:spPr>
          <a:xfrm>
            <a:off x="4826209" y="2797885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rgbClr val="E90500"/>
                </a:solidFill>
                <a:latin typeface="Montserrat" panose="00000500000000000000" pitchFamily="2" charset="-52"/>
              </a:rPr>
              <a:t>36%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F006329A-8A49-CC4C-9059-83F523DD4203}"/>
              </a:ext>
            </a:extLst>
          </p:cNvPr>
          <p:cNvSpPr txBox="1">
            <a:spLocks/>
          </p:cNvSpPr>
          <p:nvPr/>
        </p:nvSpPr>
        <p:spPr>
          <a:xfrm>
            <a:off x="6163430" y="2787785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9%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7FCEE261-BFA2-324E-9297-E45F9C6C3DE5}"/>
              </a:ext>
            </a:extLst>
          </p:cNvPr>
          <p:cNvSpPr txBox="1">
            <a:spLocks/>
          </p:cNvSpPr>
          <p:nvPr/>
        </p:nvSpPr>
        <p:spPr>
          <a:xfrm>
            <a:off x="7486466" y="2782319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14%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FD1A175D-7F26-794D-A79A-02D7284EA942}"/>
              </a:ext>
            </a:extLst>
          </p:cNvPr>
          <p:cNvSpPr txBox="1">
            <a:spLocks/>
          </p:cNvSpPr>
          <p:nvPr/>
        </p:nvSpPr>
        <p:spPr>
          <a:xfrm>
            <a:off x="830096" y="3414117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1 100 ₽</a:t>
            </a:r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03582D5B-CDCA-0B44-A3CD-769DF87842B8}"/>
              </a:ext>
            </a:extLst>
          </p:cNvPr>
          <p:cNvSpPr txBox="1">
            <a:spLocks/>
          </p:cNvSpPr>
          <p:nvPr/>
        </p:nvSpPr>
        <p:spPr>
          <a:xfrm>
            <a:off x="2160689" y="3408651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22 000 ₽</a:t>
            </a:r>
          </a:p>
        </p:txBody>
      </p:sp>
      <p:sp>
        <p:nvSpPr>
          <p:cNvPr id="74" name="Text Placeholder 62">
            <a:extLst>
              <a:ext uri="{FF2B5EF4-FFF2-40B4-BE49-F238E27FC236}">
                <a16:creationId xmlns:a16="http://schemas.microsoft.com/office/drawing/2014/main" id="{A624BC45-CD1C-8F4A-AA4C-FAD441FC28BB}"/>
              </a:ext>
            </a:extLst>
          </p:cNvPr>
          <p:cNvSpPr txBox="1">
            <a:spLocks/>
          </p:cNvSpPr>
          <p:nvPr/>
        </p:nvSpPr>
        <p:spPr>
          <a:xfrm>
            <a:off x="3483192" y="3401188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15 000 ₽</a:t>
            </a:r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CED55F06-EA13-3E49-93DF-9DA185E9B597}"/>
              </a:ext>
            </a:extLst>
          </p:cNvPr>
          <p:cNvSpPr txBox="1">
            <a:spLocks/>
          </p:cNvSpPr>
          <p:nvPr/>
        </p:nvSpPr>
        <p:spPr>
          <a:xfrm>
            <a:off x="4813785" y="3395722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rgbClr val="E90500"/>
                </a:solidFill>
                <a:latin typeface="Montserrat" panose="00000500000000000000" pitchFamily="2" charset="-52"/>
              </a:rPr>
              <a:t>700 ₽</a:t>
            </a:r>
          </a:p>
        </p:txBody>
      </p:sp>
      <p:sp>
        <p:nvSpPr>
          <p:cNvPr id="76" name="Text Placeholder 62">
            <a:extLst>
              <a:ext uri="{FF2B5EF4-FFF2-40B4-BE49-F238E27FC236}">
                <a16:creationId xmlns:a16="http://schemas.microsoft.com/office/drawing/2014/main" id="{EF8C962F-65ED-A540-835D-09E372A2DC01}"/>
              </a:ext>
            </a:extLst>
          </p:cNvPr>
          <p:cNvSpPr txBox="1">
            <a:spLocks/>
          </p:cNvSpPr>
          <p:nvPr/>
        </p:nvSpPr>
        <p:spPr>
          <a:xfrm>
            <a:off x="6151006" y="3385622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5 000 ₽</a:t>
            </a:r>
          </a:p>
        </p:txBody>
      </p:sp>
      <p:sp>
        <p:nvSpPr>
          <p:cNvPr id="77" name="Text Placeholder 62">
            <a:extLst>
              <a:ext uri="{FF2B5EF4-FFF2-40B4-BE49-F238E27FC236}">
                <a16:creationId xmlns:a16="http://schemas.microsoft.com/office/drawing/2014/main" id="{167CDF8C-C1A2-F94B-9B13-140B32E70F66}"/>
              </a:ext>
            </a:extLst>
          </p:cNvPr>
          <p:cNvSpPr txBox="1">
            <a:spLocks/>
          </p:cNvSpPr>
          <p:nvPr/>
        </p:nvSpPr>
        <p:spPr>
          <a:xfrm>
            <a:off x="7474042" y="33801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90 000 ₽</a:t>
            </a:r>
          </a:p>
        </p:txBody>
      </p:sp>
    </p:spTree>
    <p:extLst>
      <p:ext uri="{BB962C8B-B14F-4D97-AF65-F5344CB8AC3E}">
        <p14:creationId xmlns:p14="http://schemas.microsoft.com/office/powerpoint/2010/main" val="377523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>
            <a:extLst>
              <a:ext uri="{FF2B5EF4-FFF2-40B4-BE49-F238E27FC236}">
                <a16:creationId xmlns:a16="http://schemas.microsoft.com/office/drawing/2014/main" id="{2CEAF4BD-A504-D040-9159-60EAD2AA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358974"/>
            <a:ext cx="8496000" cy="236475"/>
          </a:xfrm>
        </p:spPr>
        <p:txBody>
          <a:bodyPr/>
          <a:lstStyle/>
          <a:p>
            <a:r>
              <a:rPr lang="ru-RU" b="1" dirty="0">
                <a:solidFill>
                  <a:srgbClr val="00234D"/>
                </a:solidFill>
                <a:latin typeface="Montserrat" panose="00000500000000000000" pitchFamily="2" charset="-52"/>
              </a:rPr>
              <a:t>Стратегии досрочного погашения кредитов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E533AD-9373-BD48-A858-5D9FAD7DC4DD}"/>
              </a:ext>
            </a:extLst>
          </p:cNvPr>
          <p:cNvSpPr txBox="1"/>
          <p:nvPr/>
        </p:nvSpPr>
        <p:spPr>
          <a:xfrm>
            <a:off x="509781" y="2908870"/>
            <a:ext cx="22125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34D"/>
                </a:solidFill>
                <a:latin typeface="Montserrat" panose="00000500000000000000" pitchFamily="2" charset="-52"/>
              </a:rPr>
              <a:t>Выбираем сначала самые маленькие по размеру кредиты и погашаем их первыми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9F8D244-3223-D742-895B-CA462D220D50}"/>
              </a:ext>
            </a:extLst>
          </p:cNvPr>
          <p:cNvSpPr/>
          <p:nvPr/>
        </p:nvSpPr>
        <p:spPr>
          <a:xfrm>
            <a:off x="6831069" y="2005238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96A3A85-4E98-644D-88F3-F9B8942C6B6E}"/>
              </a:ext>
            </a:extLst>
          </p:cNvPr>
          <p:cNvSpPr/>
          <p:nvPr/>
        </p:nvSpPr>
        <p:spPr>
          <a:xfrm>
            <a:off x="1019970" y="2022005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97F1268-7F7C-0842-9862-1BAD3FDFB6D7}"/>
              </a:ext>
            </a:extLst>
          </p:cNvPr>
          <p:cNvSpPr/>
          <p:nvPr/>
        </p:nvSpPr>
        <p:spPr>
          <a:xfrm>
            <a:off x="3976558" y="2022005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2D3CBE-4A28-E743-8D0D-F7957E0863E5}"/>
              </a:ext>
            </a:extLst>
          </p:cNvPr>
          <p:cNvSpPr txBox="1"/>
          <p:nvPr/>
        </p:nvSpPr>
        <p:spPr>
          <a:xfrm>
            <a:off x="3459440" y="2920461"/>
            <a:ext cx="21705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34D"/>
                </a:solidFill>
                <a:latin typeface="Montserrat" panose="00000500000000000000" pitchFamily="2" charset="-52"/>
              </a:rPr>
              <a:t>По всем остальным кредитам совершаются только минимальные платежи (согласованная с банком схема)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1AD7C7-DC60-414C-A24D-F8A4DCB4A5BE}"/>
              </a:ext>
            </a:extLst>
          </p:cNvPr>
          <p:cNvSpPr txBox="1"/>
          <p:nvPr/>
        </p:nvSpPr>
        <p:spPr>
          <a:xfrm>
            <a:off x="6264775" y="2925275"/>
            <a:ext cx="2350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34D"/>
                </a:solidFill>
                <a:latin typeface="Montserrat" panose="00000500000000000000" pitchFamily="2" charset="-52"/>
              </a:rPr>
              <a:t>После закрытия кредита снова выбирается следующий по размеру задолженности, и все усилия по погашению сосредотачиваются на нем</a:t>
            </a: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3D8EDB05-BC9C-7B4C-AD3F-F6E3F40DFADA}"/>
              </a:ext>
            </a:extLst>
          </p:cNvPr>
          <p:cNvSpPr txBox="1">
            <a:spLocks/>
          </p:cNvSpPr>
          <p:nvPr/>
        </p:nvSpPr>
        <p:spPr>
          <a:xfrm>
            <a:off x="1019102" y="2296777"/>
            <a:ext cx="677288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itle 5">
            <a:extLst>
              <a:ext uri="{FF2B5EF4-FFF2-40B4-BE49-F238E27FC236}">
                <a16:creationId xmlns:a16="http://schemas.microsoft.com/office/drawing/2014/main" id="{FFD5ECE7-165B-DA4B-92ED-B537BA7ED690}"/>
              </a:ext>
            </a:extLst>
          </p:cNvPr>
          <p:cNvSpPr txBox="1">
            <a:spLocks/>
          </p:cNvSpPr>
          <p:nvPr/>
        </p:nvSpPr>
        <p:spPr>
          <a:xfrm>
            <a:off x="3976558" y="2270729"/>
            <a:ext cx="697532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id="{F76F040A-71AA-B24F-96A9-6CCD9577DEF5}"/>
              </a:ext>
            </a:extLst>
          </p:cNvPr>
          <p:cNvSpPr txBox="1">
            <a:spLocks/>
          </p:cNvSpPr>
          <p:nvPr/>
        </p:nvSpPr>
        <p:spPr>
          <a:xfrm>
            <a:off x="6831070" y="2270729"/>
            <a:ext cx="697532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1BEB22-64C1-6446-A29C-50AAA2838A27}"/>
              </a:ext>
            </a:extLst>
          </p:cNvPr>
          <p:cNvSpPr/>
          <p:nvPr/>
        </p:nvSpPr>
        <p:spPr>
          <a:xfrm>
            <a:off x="262252" y="1143092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dirty="0">
                <a:latin typeface="Montserrat" panose="00000500000000000000" pitchFamily="2" charset="-52"/>
              </a:rPr>
              <a:t>Снежный ком</a:t>
            </a:r>
            <a:endParaRPr lang="fr-FR" sz="2400" cap="all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542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>
            <a:extLst>
              <a:ext uri="{FF2B5EF4-FFF2-40B4-BE49-F238E27FC236}">
                <a16:creationId xmlns:a16="http://schemas.microsoft.com/office/drawing/2014/main" id="{F1A86B54-FD2A-46DE-9EAB-8B648D22B52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" panose="00000500000000000000" pitchFamily="2" charset="-52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358974"/>
            <a:ext cx="8496302" cy="23647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Пример применения СТРАТЕГИЙ</a:t>
            </a:r>
            <a:endParaRPr lang="en-US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8989E6-CF4C-BF47-9E06-A9B0B9BC6995}"/>
              </a:ext>
            </a:extLst>
          </p:cNvPr>
          <p:cNvSpPr/>
          <p:nvPr/>
        </p:nvSpPr>
        <p:spPr>
          <a:xfrm>
            <a:off x="1492257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6D34A1-F460-674E-978E-6D04C39076AA}"/>
              </a:ext>
            </a:extLst>
          </p:cNvPr>
          <p:cNvSpPr/>
          <p:nvPr/>
        </p:nvSpPr>
        <p:spPr>
          <a:xfrm>
            <a:off x="1490494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0071B9-1D8B-114C-A446-575204B6F06F}"/>
              </a:ext>
            </a:extLst>
          </p:cNvPr>
          <p:cNvSpPr/>
          <p:nvPr/>
        </p:nvSpPr>
        <p:spPr>
          <a:xfrm>
            <a:off x="1488731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 Placeholder 62">
            <a:extLst>
              <a:ext uri="{FF2B5EF4-FFF2-40B4-BE49-F238E27FC236}">
                <a16:creationId xmlns:a16="http://schemas.microsoft.com/office/drawing/2014/main" id="{92200AEF-D8CB-AA4F-A4A5-E5C5E5BEB9B1}"/>
              </a:ext>
            </a:extLst>
          </p:cNvPr>
          <p:cNvSpPr txBox="1">
            <a:spLocks/>
          </p:cNvSpPr>
          <p:nvPr/>
        </p:nvSpPr>
        <p:spPr>
          <a:xfrm>
            <a:off x="1499979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Карта </a:t>
            </a:r>
            <a:r>
              <a:rPr lang="en-US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#1</a:t>
            </a:r>
            <a:endParaRPr lang="ru-RU" sz="9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373D0FB-6575-0749-AE05-EC8235F0B8C0}"/>
              </a:ext>
            </a:extLst>
          </p:cNvPr>
          <p:cNvSpPr/>
          <p:nvPr/>
        </p:nvSpPr>
        <p:spPr>
          <a:xfrm>
            <a:off x="2821674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064CD49-EBA3-2447-A127-649AD07CD4CB}"/>
              </a:ext>
            </a:extLst>
          </p:cNvPr>
          <p:cNvSpPr/>
          <p:nvPr/>
        </p:nvSpPr>
        <p:spPr>
          <a:xfrm>
            <a:off x="2819911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1CCF57B-AEA8-264D-89B9-9AB9F585627E}"/>
              </a:ext>
            </a:extLst>
          </p:cNvPr>
          <p:cNvSpPr/>
          <p:nvPr/>
        </p:nvSpPr>
        <p:spPr>
          <a:xfrm>
            <a:off x="2818148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7A5FD14-4EAB-6F4E-BFBF-6D113D5F4449}"/>
              </a:ext>
            </a:extLst>
          </p:cNvPr>
          <p:cNvSpPr/>
          <p:nvPr/>
        </p:nvSpPr>
        <p:spPr>
          <a:xfrm>
            <a:off x="4149631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7F0C55-5F97-3443-9F12-DC42908C428F}"/>
              </a:ext>
            </a:extLst>
          </p:cNvPr>
          <p:cNvSpPr/>
          <p:nvPr/>
        </p:nvSpPr>
        <p:spPr>
          <a:xfrm>
            <a:off x="4147868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9972CD-EC36-E549-8B0B-8A11CADB87C1}"/>
              </a:ext>
            </a:extLst>
          </p:cNvPr>
          <p:cNvSpPr/>
          <p:nvPr/>
        </p:nvSpPr>
        <p:spPr>
          <a:xfrm>
            <a:off x="4146105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3F29FF-F258-2341-8C22-20FAFF70A10C}"/>
              </a:ext>
            </a:extLst>
          </p:cNvPr>
          <p:cNvSpPr/>
          <p:nvPr/>
        </p:nvSpPr>
        <p:spPr>
          <a:xfrm>
            <a:off x="5479048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2435DE1-4CDC-9E4E-8A8B-AE66D31B639F}"/>
              </a:ext>
            </a:extLst>
          </p:cNvPr>
          <p:cNvSpPr/>
          <p:nvPr/>
        </p:nvSpPr>
        <p:spPr>
          <a:xfrm>
            <a:off x="5477285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5F4FFF6-6DAF-D84E-8861-BD8665E32FE1}"/>
              </a:ext>
            </a:extLst>
          </p:cNvPr>
          <p:cNvSpPr/>
          <p:nvPr/>
        </p:nvSpPr>
        <p:spPr>
          <a:xfrm>
            <a:off x="5475522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025E88D-FDB9-D94B-BC61-A73C64642573}"/>
              </a:ext>
            </a:extLst>
          </p:cNvPr>
          <p:cNvSpPr/>
          <p:nvPr/>
        </p:nvSpPr>
        <p:spPr>
          <a:xfrm>
            <a:off x="6798025" y="2056737"/>
            <a:ext cx="1281618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2951E1D-44DE-C346-A907-3613D9F76A5F}"/>
              </a:ext>
            </a:extLst>
          </p:cNvPr>
          <p:cNvSpPr/>
          <p:nvPr/>
        </p:nvSpPr>
        <p:spPr>
          <a:xfrm>
            <a:off x="6796262" y="2667556"/>
            <a:ext cx="1278090" cy="548832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6510F89-E159-AB41-AD5C-2745EE112F26}"/>
              </a:ext>
            </a:extLst>
          </p:cNvPr>
          <p:cNvSpPr/>
          <p:nvPr/>
        </p:nvSpPr>
        <p:spPr>
          <a:xfrm>
            <a:off x="6794499" y="3274935"/>
            <a:ext cx="1276326" cy="548832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400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ext Placeholder 62">
            <a:extLst>
              <a:ext uri="{FF2B5EF4-FFF2-40B4-BE49-F238E27FC236}">
                <a16:creationId xmlns:a16="http://schemas.microsoft.com/office/drawing/2014/main" id="{F734A254-211E-4A45-964A-BE3F6F16FAEF}"/>
              </a:ext>
            </a:extLst>
          </p:cNvPr>
          <p:cNvSpPr txBox="1">
            <a:spLocks/>
          </p:cNvSpPr>
          <p:nvPr/>
        </p:nvSpPr>
        <p:spPr>
          <a:xfrm>
            <a:off x="2831485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Автокредит </a:t>
            </a:r>
            <a:r>
              <a:rPr lang="en-US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#1</a:t>
            </a:r>
            <a:endParaRPr lang="ru-RU" sz="900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Text Placeholder 62">
            <a:extLst>
              <a:ext uri="{FF2B5EF4-FFF2-40B4-BE49-F238E27FC236}">
                <a16:creationId xmlns:a16="http://schemas.microsoft.com/office/drawing/2014/main" id="{176F6F4D-BCC0-6848-B637-430317A267E2}"/>
              </a:ext>
            </a:extLst>
          </p:cNvPr>
          <p:cNvSpPr txBox="1">
            <a:spLocks/>
          </p:cNvSpPr>
          <p:nvPr/>
        </p:nvSpPr>
        <p:spPr>
          <a:xfrm>
            <a:off x="4147868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Карта </a:t>
            </a:r>
            <a:r>
              <a:rPr lang="en-US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#</a:t>
            </a:r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50" name="Text Placeholder 62">
            <a:extLst>
              <a:ext uri="{FF2B5EF4-FFF2-40B4-BE49-F238E27FC236}">
                <a16:creationId xmlns:a16="http://schemas.microsoft.com/office/drawing/2014/main" id="{823EB231-D70F-4D4E-AE5C-40124BC79E36}"/>
              </a:ext>
            </a:extLst>
          </p:cNvPr>
          <p:cNvSpPr txBox="1">
            <a:spLocks/>
          </p:cNvSpPr>
          <p:nvPr/>
        </p:nvSpPr>
        <p:spPr>
          <a:xfrm>
            <a:off x="5475904" y="1721656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Карта </a:t>
            </a:r>
            <a:r>
              <a:rPr lang="en-US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#</a:t>
            </a:r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51" name="Text Placeholder 62">
            <a:extLst>
              <a:ext uri="{FF2B5EF4-FFF2-40B4-BE49-F238E27FC236}">
                <a16:creationId xmlns:a16="http://schemas.microsoft.com/office/drawing/2014/main" id="{83EF08CA-EA01-D34C-8D79-FD36BE3C110E}"/>
              </a:ext>
            </a:extLst>
          </p:cNvPr>
          <p:cNvSpPr txBox="1">
            <a:spLocks/>
          </p:cNvSpPr>
          <p:nvPr/>
        </p:nvSpPr>
        <p:spPr>
          <a:xfrm>
            <a:off x="6726302" y="1644739"/>
            <a:ext cx="1480625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Потребительский кредит</a:t>
            </a:r>
          </a:p>
        </p:txBody>
      </p:sp>
      <p:sp>
        <p:nvSpPr>
          <p:cNvPr id="53" name="Text Placeholder 62">
            <a:extLst>
              <a:ext uri="{FF2B5EF4-FFF2-40B4-BE49-F238E27FC236}">
                <a16:creationId xmlns:a16="http://schemas.microsoft.com/office/drawing/2014/main" id="{6C089A74-16D2-0142-81A3-2C8056FAC420}"/>
              </a:ext>
            </a:extLst>
          </p:cNvPr>
          <p:cNvSpPr txBox="1">
            <a:spLocks/>
          </p:cNvSpPr>
          <p:nvPr/>
        </p:nvSpPr>
        <p:spPr>
          <a:xfrm>
            <a:off x="642346" y="2235654"/>
            <a:ext cx="84252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Баланс</a:t>
            </a:r>
          </a:p>
        </p:txBody>
      </p:sp>
      <p:sp>
        <p:nvSpPr>
          <p:cNvPr id="54" name="Text Placeholder 62">
            <a:extLst>
              <a:ext uri="{FF2B5EF4-FFF2-40B4-BE49-F238E27FC236}">
                <a16:creationId xmlns:a16="http://schemas.microsoft.com/office/drawing/2014/main" id="{2F3F3C74-AC16-4741-A61F-E90858AD24AB}"/>
              </a:ext>
            </a:extLst>
          </p:cNvPr>
          <p:cNvSpPr txBox="1">
            <a:spLocks/>
          </p:cNvSpPr>
          <p:nvPr/>
        </p:nvSpPr>
        <p:spPr>
          <a:xfrm>
            <a:off x="642345" y="2813550"/>
            <a:ext cx="84252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Ставка</a:t>
            </a:r>
          </a:p>
        </p:txBody>
      </p:sp>
      <p:sp>
        <p:nvSpPr>
          <p:cNvPr id="55" name="Text Placeholder 62">
            <a:extLst>
              <a:ext uri="{FF2B5EF4-FFF2-40B4-BE49-F238E27FC236}">
                <a16:creationId xmlns:a16="http://schemas.microsoft.com/office/drawing/2014/main" id="{8AE3B9A2-0386-8945-A244-6921A06FB443}"/>
              </a:ext>
            </a:extLst>
          </p:cNvPr>
          <p:cNvSpPr txBox="1">
            <a:spLocks/>
          </p:cNvSpPr>
          <p:nvPr/>
        </p:nvSpPr>
        <p:spPr>
          <a:xfrm>
            <a:off x="631096" y="3405033"/>
            <a:ext cx="84252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0" dirty="0">
                <a:solidFill>
                  <a:schemeClr val="bg1"/>
                </a:solidFill>
                <a:latin typeface="Montserrat" panose="00000500000000000000" pitchFamily="2" charset="-52"/>
              </a:rPr>
              <a:t>Платеж</a:t>
            </a:r>
          </a:p>
        </p:txBody>
      </p:sp>
      <p:sp>
        <p:nvSpPr>
          <p:cNvPr id="56" name="Text Placeholder 62">
            <a:extLst>
              <a:ext uri="{FF2B5EF4-FFF2-40B4-BE49-F238E27FC236}">
                <a16:creationId xmlns:a16="http://schemas.microsoft.com/office/drawing/2014/main" id="{62065040-3F5B-A145-B66A-EFB80E741D2F}"/>
              </a:ext>
            </a:extLst>
          </p:cNvPr>
          <p:cNvSpPr txBox="1">
            <a:spLocks/>
          </p:cNvSpPr>
          <p:nvPr/>
        </p:nvSpPr>
        <p:spPr>
          <a:xfrm>
            <a:off x="1487555" y="2219059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44 000 ₽</a:t>
            </a:r>
          </a:p>
        </p:txBody>
      </p:sp>
      <p:sp>
        <p:nvSpPr>
          <p:cNvPr id="57" name="Text Placeholder 62">
            <a:extLst>
              <a:ext uri="{FF2B5EF4-FFF2-40B4-BE49-F238E27FC236}">
                <a16:creationId xmlns:a16="http://schemas.microsoft.com/office/drawing/2014/main" id="{062623DD-AC7E-604C-ADC1-A4691C6FEC3D}"/>
              </a:ext>
            </a:extLst>
          </p:cNvPr>
          <p:cNvSpPr txBox="1">
            <a:spLocks/>
          </p:cNvSpPr>
          <p:nvPr/>
        </p:nvSpPr>
        <p:spPr>
          <a:xfrm>
            <a:off x="2818148" y="2213593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1 500 000 ₽</a:t>
            </a:r>
          </a:p>
        </p:txBody>
      </p:sp>
      <p:sp>
        <p:nvSpPr>
          <p:cNvPr id="58" name="Text Placeholder 62">
            <a:extLst>
              <a:ext uri="{FF2B5EF4-FFF2-40B4-BE49-F238E27FC236}">
                <a16:creationId xmlns:a16="http://schemas.microsoft.com/office/drawing/2014/main" id="{5D54F803-D7C3-0645-9E86-F1BA3511420F}"/>
              </a:ext>
            </a:extLst>
          </p:cNvPr>
          <p:cNvSpPr txBox="1">
            <a:spLocks/>
          </p:cNvSpPr>
          <p:nvPr/>
        </p:nvSpPr>
        <p:spPr>
          <a:xfrm>
            <a:off x="4140651" y="2206130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880 000 ₽</a:t>
            </a:r>
          </a:p>
        </p:txBody>
      </p:sp>
      <p:sp>
        <p:nvSpPr>
          <p:cNvPr id="59" name="Text Placeholder 62">
            <a:extLst>
              <a:ext uri="{FF2B5EF4-FFF2-40B4-BE49-F238E27FC236}">
                <a16:creationId xmlns:a16="http://schemas.microsoft.com/office/drawing/2014/main" id="{D4648BE6-7279-8248-80CA-9A656DF662F8}"/>
              </a:ext>
            </a:extLst>
          </p:cNvPr>
          <p:cNvSpPr txBox="1">
            <a:spLocks/>
          </p:cNvSpPr>
          <p:nvPr/>
        </p:nvSpPr>
        <p:spPr>
          <a:xfrm>
            <a:off x="5471244" y="2200664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rgbClr val="E90500"/>
                </a:solidFill>
                <a:latin typeface="Montserrat" panose="00000500000000000000" pitchFamily="2" charset="-52"/>
              </a:rPr>
              <a:t>21 000 ₽</a:t>
            </a:r>
          </a:p>
        </p:txBody>
      </p:sp>
      <p:sp>
        <p:nvSpPr>
          <p:cNvPr id="60" name="Text Placeholder 62">
            <a:extLst>
              <a:ext uri="{FF2B5EF4-FFF2-40B4-BE49-F238E27FC236}">
                <a16:creationId xmlns:a16="http://schemas.microsoft.com/office/drawing/2014/main" id="{8D4DB917-0630-1A48-9158-AE10A6189F1D}"/>
              </a:ext>
            </a:extLst>
          </p:cNvPr>
          <p:cNvSpPr txBox="1">
            <a:spLocks/>
          </p:cNvSpPr>
          <p:nvPr/>
        </p:nvSpPr>
        <p:spPr>
          <a:xfrm>
            <a:off x="6808466" y="2190564"/>
            <a:ext cx="126236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150 000 ₽</a:t>
            </a:r>
          </a:p>
        </p:txBody>
      </p:sp>
      <p:sp>
        <p:nvSpPr>
          <p:cNvPr id="62" name="Text Placeholder 62">
            <a:extLst>
              <a:ext uri="{FF2B5EF4-FFF2-40B4-BE49-F238E27FC236}">
                <a16:creationId xmlns:a16="http://schemas.microsoft.com/office/drawing/2014/main" id="{0EB2CC80-B457-9A46-AD1E-B3958DDEB988}"/>
              </a:ext>
            </a:extLst>
          </p:cNvPr>
          <p:cNvSpPr txBox="1">
            <a:spLocks/>
          </p:cNvSpPr>
          <p:nvPr/>
        </p:nvSpPr>
        <p:spPr>
          <a:xfrm>
            <a:off x="1499979" y="2816280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36%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6741602-AEB3-0C4F-AAB6-8E07B3A7E189}"/>
              </a:ext>
            </a:extLst>
          </p:cNvPr>
          <p:cNvSpPr txBox="1">
            <a:spLocks/>
          </p:cNvSpPr>
          <p:nvPr/>
        </p:nvSpPr>
        <p:spPr>
          <a:xfrm>
            <a:off x="2830572" y="2810814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17%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D55941F7-9958-8840-B3BD-306323792E6A}"/>
              </a:ext>
            </a:extLst>
          </p:cNvPr>
          <p:cNvSpPr txBox="1">
            <a:spLocks/>
          </p:cNvSpPr>
          <p:nvPr/>
        </p:nvSpPr>
        <p:spPr>
          <a:xfrm>
            <a:off x="4153075" y="2803351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19%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06375C9A-B032-1940-A35D-5565292CC337}"/>
              </a:ext>
            </a:extLst>
          </p:cNvPr>
          <p:cNvSpPr txBox="1">
            <a:spLocks/>
          </p:cNvSpPr>
          <p:nvPr/>
        </p:nvSpPr>
        <p:spPr>
          <a:xfrm>
            <a:off x="5483668" y="2797885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rgbClr val="E90500"/>
                </a:solidFill>
                <a:latin typeface="Montserrat" panose="00000500000000000000" pitchFamily="2" charset="-52"/>
              </a:rPr>
              <a:t>24%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F006329A-8A49-CC4C-9059-83F523DD4203}"/>
              </a:ext>
            </a:extLst>
          </p:cNvPr>
          <p:cNvSpPr txBox="1">
            <a:spLocks/>
          </p:cNvSpPr>
          <p:nvPr/>
        </p:nvSpPr>
        <p:spPr>
          <a:xfrm>
            <a:off x="6781858" y="2787785"/>
            <a:ext cx="1288968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45%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FD1A175D-7F26-794D-A79A-02D7284EA942}"/>
              </a:ext>
            </a:extLst>
          </p:cNvPr>
          <p:cNvSpPr txBox="1">
            <a:spLocks/>
          </p:cNvSpPr>
          <p:nvPr/>
        </p:nvSpPr>
        <p:spPr>
          <a:xfrm>
            <a:off x="1487555" y="3414117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1 500 ₽</a:t>
            </a:r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03582D5B-CDCA-0B44-A3CD-769DF87842B8}"/>
              </a:ext>
            </a:extLst>
          </p:cNvPr>
          <p:cNvSpPr txBox="1">
            <a:spLocks/>
          </p:cNvSpPr>
          <p:nvPr/>
        </p:nvSpPr>
        <p:spPr>
          <a:xfrm>
            <a:off x="2818148" y="3408651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22 000 ₽</a:t>
            </a:r>
          </a:p>
        </p:txBody>
      </p:sp>
      <p:sp>
        <p:nvSpPr>
          <p:cNvPr id="74" name="Text Placeholder 62">
            <a:extLst>
              <a:ext uri="{FF2B5EF4-FFF2-40B4-BE49-F238E27FC236}">
                <a16:creationId xmlns:a16="http://schemas.microsoft.com/office/drawing/2014/main" id="{A624BC45-CD1C-8F4A-AA4C-FAD441FC28BB}"/>
              </a:ext>
            </a:extLst>
          </p:cNvPr>
          <p:cNvSpPr txBox="1">
            <a:spLocks/>
          </p:cNvSpPr>
          <p:nvPr/>
        </p:nvSpPr>
        <p:spPr>
          <a:xfrm>
            <a:off x="4140651" y="3401188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15 000 ₽</a:t>
            </a:r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CED55F06-EA13-3E49-93DF-9DA185E9B597}"/>
              </a:ext>
            </a:extLst>
          </p:cNvPr>
          <p:cNvSpPr txBox="1">
            <a:spLocks/>
          </p:cNvSpPr>
          <p:nvPr/>
        </p:nvSpPr>
        <p:spPr>
          <a:xfrm>
            <a:off x="5471244" y="3395722"/>
            <a:ext cx="1291807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rgbClr val="E90500"/>
                </a:solidFill>
                <a:latin typeface="Montserrat" panose="00000500000000000000" pitchFamily="2" charset="-52"/>
              </a:rPr>
              <a:t>700 ₽</a:t>
            </a:r>
          </a:p>
        </p:txBody>
      </p:sp>
      <p:sp>
        <p:nvSpPr>
          <p:cNvPr id="76" name="Text Placeholder 62">
            <a:extLst>
              <a:ext uri="{FF2B5EF4-FFF2-40B4-BE49-F238E27FC236}">
                <a16:creationId xmlns:a16="http://schemas.microsoft.com/office/drawing/2014/main" id="{EF8C962F-65ED-A540-835D-09E372A2DC01}"/>
              </a:ext>
            </a:extLst>
          </p:cNvPr>
          <p:cNvSpPr txBox="1">
            <a:spLocks/>
          </p:cNvSpPr>
          <p:nvPr/>
        </p:nvSpPr>
        <p:spPr>
          <a:xfrm>
            <a:off x="6808466" y="3385622"/>
            <a:ext cx="1262360" cy="31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0" dirty="0">
                <a:solidFill>
                  <a:schemeClr val="bg1"/>
                </a:solidFill>
                <a:latin typeface="Montserrat" panose="00000500000000000000" pitchFamily="2" charset="-52"/>
              </a:rPr>
              <a:t>7 000 ₽</a:t>
            </a:r>
          </a:p>
        </p:txBody>
      </p:sp>
    </p:spTree>
    <p:extLst>
      <p:ext uri="{BB962C8B-B14F-4D97-AF65-F5344CB8AC3E}">
        <p14:creationId xmlns:p14="http://schemas.microsoft.com/office/powerpoint/2010/main" val="212180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694AA7-B319-DC41-8835-1D2CB9A0D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5" r="32518"/>
          <a:stretch/>
        </p:blipFill>
        <p:spPr>
          <a:xfrm>
            <a:off x="0" y="1795"/>
            <a:ext cx="3108961" cy="5143500"/>
          </a:xfrm>
          <a:prstGeom prst="rect">
            <a:avLst/>
          </a:prstGeom>
        </p:spPr>
      </p:pic>
      <p:sp>
        <p:nvSpPr>
          <p:cNvPr id="24" name="ZoneTexte 13">
            <a:extLst>
              <a:ext uri="{FF2B5EF4-FFF2-40B4-BE49-F238E27FC236}">
                <a16:creationId xmlns:a16="http://schemas.microsoft.com/office/drawing/2014/main" id="{944C9644-365E-409A-A012-83E4CCFAE9B6}"/>
              </a:ext>
            </a:extLst>
          </p:cNvPr>
          <p:cNvSpPr txBox="1"/>
          <p:nvPr/>
        </p:nvSpPr>
        <p:spPr>
          <a:xfrm>
            <a:off x="3392488" y="318060"/>
            <a:ext cx="4938853" cy="110799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36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А если не гасить</a:t>
            </a:r>
          </a:p>
          <a:p>
            <a:r>
              <a:rPr lang="ru-RU" sz="36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досрочно</a:t>
            </a:r>
          </a:p>
        </p:txBody>
      </p:sp>
      <p:sp>
        <p:nvSpPr>
          <p:cNvPr id="8" name="ZoneTexte 13">
            <a:extLst>
              <a:ext uri="{FF2B5EF4-FFF2-40B4-BE49-F238E27FC236}">
                <a16:creationId xmlns:a16="http://schemas.microsoft.com/office/drawing/2014/main" id="{AA1167CA-40BE-B145-9CE3-4E236FD112D5}"/>
              </a:ext>
            </a:extLst>
          </p:cNvPr>
          <p:cNvSpPr txBox="1"/>
          <p:nvPr/>
        </p:nvSpPr>
        <p:spPr>
          <a:xfrm>
            <a:off x="3392487" y="1866520"/>
            <a:ext cx="5554406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32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рефинансирование –</a:t>
            </a:r>
          </a:p>
        </p:txBody>
      </p:sp>
      <p:sp>
        <p:nvSpPr>
          <p:cNvPr id="26" name="это денежные средства, предоставляемые Банком физическим или юридическим лицам на условиях возвратности, срочности…">
            <a:extLst>
              <a:ext uri="{FF2B5EF4-FFF2-40B4-BE49-F238E27FC236}">
                <a16:creationId xmlns:a16="http://schemas.microsoft.com/office/drawing/2014/main" id="{2F12D71E-74D0-C24E-BAAF-13F7D32B63F7}"/>
              </a:ext>
            </a:extLst>
          </p:cNvPr>
          <p:cNvSpPr txBox="1"/>
          <p:nvPr/>
        </p:nvSpPr>
        <p:spPr>
          <a:xfrm>
            <a:off x="3392487" y="2587771"/>
            <a:ext cx="5249974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r>
              <a:rPr lang="ru-RU" sz="1400" dirty="0">
                <a:solidFill>
                  <a:srgbClr val="00234D"/>
                </a:solidFill>
                <a:latin typeface="Montserrat" panose="00000500000000000000" pitchFamily="2" charset="-52"/>
              </a:rPr>
              <a:t>подписание нового кредитного договора, цель которого – досрочное погашение или более комфортные условия по ранее имевшимся долговым обязательствам. </a:t>
            </a:r>
          </a:p>
        </p:txBody>
      </p:sp>
    </p:spTree>
    <p:extLst>
      <p:ext uri="{BB962C8B-B14F-4D97-AF65-F5344CB8AC3E}">
        <p14:creationId xmlns:p14="http://schemas.microsoft.com/office/powerpoint/2010/main" val="170296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9424B4-CC8D-F94C-BF28-B219C4A79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19" y="0"/>
            <a:ext cx="5941629" cy="5143500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F1A86B54-FD2A-46DE-9EAB-8B648D22B524}"/>
              </a:ext>
            </a:extLst>
          </p:cNvPr>
          <p:cNvSpPr/>
          <p:nvPr/>
        </p:nvSpPr>
        <p:spPr>
          <a:xfrm>
            <a:off x="0" y="0"/>
            <a:ext cx="3240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" panose="00000500000000000000" pitchFamily="2" charset="-52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351793"/>
            <a:ext cx="8496302" cy="243656"/>
          </a:xfrm>
        </p:spPr>
        <p:txBody>
          <a:bodyPr/>
          <a:lstStyle/>
          <a:p>
            <a:r>
              <a:rPr lang="ru-RU" b="1" dirty="0">
                <a:solidFill>
                  <a:srgbClr val="FFFFFF"/>
                </a:solidFill>
                <a:latin typeface="Montserrat" panose="00000500000000000000" pitchFamily="2" charset="-52"/>
              </a:rPr>
              <a:t>Вечный вопрос</a:t>
            </a:r>
            <a:endParaRPr lang="en-US" b="1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A9FBA2EF-2C1B-4C74-A250-D06F58442ECC}"/>
              </a:ext>
            </a:extLst>
          </p:cNvPr>
          <p:cNvSpPr/>
          <p:nvPr/>
        </p:nvSpPr>
        <p:spPr>
          <a:xfrm>
            <a:off x="144000" y="648000"/>
            <a:ext cx="1332000" cy="54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Montserrat" panose="00000500000000000000" pitchFamily="2" charset="-52"/>
            </a:endParaRPr>
          </a:p>
        </p:txBody>
      </p:sp>
      <p:sp>
        <p:nvSpPr>
          <p:cNvPr id="13" name="Titre 15">
            <a:extLst>
              <a:ext uri="{FF2B5EF4-FFF2-40B4-BE49-F238E27FC236}">
                <a16:creationId xmlns:a16="http://schemas.microsoft.com/office/drawing/2014/main" id="{172245BA-683D-554D-9CB0-A72A75D51662}"/>
              </a:ext>
            </a:extLst>
          </p:cNvPr>
          <p:cNvSpPr txBox="1">
            <a:spLocks/>
          </p:cNvSpPr>
          <p:nvPr/>
        </p:nvSpPr>
        <p:spPr>
          <a:xfrm>
            <a:off x="3392487" y="1576931"/>
            <a:ext cx="4683126" cy="2105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Montserrat ExtraBold" pitchFamily="2" charset="0"/>
                <a:ea typeface="+mj-ea"/>
                <a:cs typeface="Arial" pitchFamily="34" charset="0"/>
              </a:defRPr>
            </a:lvl1pPr>
          </a:lstStyle>
          <a:p>
            <a:endParaRPr lang="ru-RU" sz="3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4000" dirty="0">
                <a:solidFill>
                  <a:schemeClr val="bg1"/>
                </a:solidFill>
                <a:latin typeface="Montserrat" panose="00000500000000000000" pitchFamily="2" charset="-52"/>
              </a:rPr>
              <a:t>накопить</a:t>
            </a:r>
          </a:p>
          <a:p>
            <a:r>
              <a:rPr lang="ru-RU" sz="4000" dirty="0">
                <a:solidFill>
                  <a:schemeClr val="bg1"/>
                </a:solidFill>
                <a:latin typeface="Montserrat" panose="00000500000000000000" pitchFamily="2" charset="-52"/>
              </a:rPr>
              <a:t>Или взять кредит?</a:t>
            </a:r>
            <a:endParaRPr lang="fr-FR" sz="4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291DF67B-AC16-7C45-B267-6008D926ED34}"/>
              </a:ext>
            </a:extLst>
          </p:cNvPr>
          <p:cNvSpPr txBox="1">
            <a:spLocks/>
          </p:cNvSpPr>
          <p:nvPr/>
        </p:nvSpPr>
        <p:spPr>
          <a:xfrm>
            <a:off x="314851" y="1302646"/>
            <a:ext cx="2383007" cy="250609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>
                <a:solidFill>
                  <a:schemeClr val="bg1"/>
                </a:solidFill>
                <a:latin typeface="Montserrat" panose="00000500000000000000" pitchFamily="2" charset="-52"/>
              </a:rPr>
              <a:t>Кредитные средства –</a:t>
            </a:r>
            <a:br>
              <a:rPr lang="ru-RU" sz="1800" b="0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b="0" dirty="0">
                <a:solidFill>
                  <a:schemeClr val="bg1"/>
                </a:solidFill>
                <a:latin typeface="Montserrat" panose="00000500000000000000" pitchFamily="2" charset="-52"/>
              </a:rPr>
              <a:t>это как витамины!</a:t>
            </a:r>
          </a:p>
          <a:p>
            <a:endParaRPr lang="ru-RU" sz="2000" b="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В разумных пределах они полезны и, скажу больше – необходимы!</a:t>
            </a:r>
          </a:p>
          <a:p>
            <a:endParaRPr lang="ru-RU" b="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Однако на каждой упаковке указана рекомендуемая доза.</a:t>
            </a:r>
          </a:p>
        </p:txBody>
      </p:sp>
    </p:spTree>
    <p:extLst>
      <p:ext uri="{BB962C8B-B14F-4D97-AF65-F5344CB8AC3E}">
        <p14:creationId xmlns:p14="http://schemas.microsoft.com/office/powerpoint/2010/main" val="371171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bot-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1" r="15773"/>
          <a:stretch/>
        </p:blipFill>
        <p:spPr>
          <a:xfrm>
            <a:off x="6268050" y="-1"/>
            <a:ext cx="2883378" cy="515678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358974"/>
            <a:ext cx="8496302" cy="236475"/>
          </a:xfrm>
        </p:spPr>
        <p:txBody>
          <a:bodyPr/>
          <a:lstStyle/>
          <a:p>
            <a:r>
              <a:rPr lang="ru-RU" b="1" dirty="0">
                <a:solidFill>
                  <a:srgbClr val="00234D"/>
                </a:solidFill>
                <a:latin typeface="Montserrat" panose="00000500000000000000" pitchFamily="2" charset="-52"/>
              </a:rPr>
              <a:t>Сегодня мы будем обсуждать</a:t>
            </a:r>
            <a:endParaRPr lang="en-US" b="1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87492" y="1568581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F303D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Text Placeholder 62">
            <a:extLst>
              <a:ext uri="{FF2B5EF4-FFF2-40B4-BE49-F238E27FC236}">
                <a16:creationId xmlns:a16="http://schemas.microsoft.com/office/drawing/2014/main" id="{4AEAB35A-38D9-42BF-B6E0-A735DB9C7209}"/>
              </a:ext>
            </a:extLst>
          </p:cNvPr>
          <p:cNvSpPr txBox="1">
            <a:spLocks/>
          </p:cNvSpPr>
          <p:nvPr/>
        </p:nvSpPr>
        <p:spPr>
          <a:xfrm>
            <a:off x="1691450" y="1616624"/>
            <a:ext cx="3527752" cy="7049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None/>
            </a:pPr>
            <a:r>
              <a:rPr lang="ru-RU" sz="1400" dirty="0">
                <a:solidFill>
                  <a:srgbClr val="00234D"/>
                </a:solidFill>
                <a:latin typeface="Montserrat" panose="00000500000000000000" pitchFamily="2" charset="-52"/>
              </a:rPr>
              <a:t>Что такое </a:t>
            </a:r>
            <a:r>
              <a:rPr lang="ru-RU" sz="2000" dirty="0">
                <a:solidFill>
                  <a:srgbClr val="00234D"/>
                </a:solidFill>
                <a:latin typeface="Montserrat" panose="00000500000000000000" pitchFamily="2" charset="-52"/>
              </a:rPr>
              <a:t>«кредитная нагрузка» </a:t>
            </a:r>
            <a:r>
              <a:rPr lang="ru-RU" sz="1400" dirty="0">
                <a:solidFill>
                  <a:srgbClr val="00234D"/>
                </a:solidFill>
                <a:latin typeface="Montserrat" panose="00000500000000000000" pitchFamily="2" charset="-52"/>
              </a:rPr>
              <a:t>и как самостоятельно ее рассчитать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981627" y="2919302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0" name="Text Placeholder 62">
            <a:extLst>
              <a:ext uri="{FF2B5EF4-FFF2-40B4-BE49-F238E27FC236}">
                <a16:creationId xmlns:a16="http://schemas.microsoft.com/office/drawing/2014/main" id="{4AEAB35A-38D9-42BF-B6E0-A735DB9C7209}"/>
              </a:ext>
            </a:extLst>
          </p:cNvPr>
          <p:cNvSpPr txBox="1">
            <a:spLocks/>
          </p:cNvSpPr>
          <p:nvPr/>
        </p:nvSpPr>
        <p:spPr>
          <a:xfrm>
            <a:off x="1679597" y="2931531"/>
            <a:ext cx="3396992" cy="8096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88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32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576000" indent="-144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rgbClr val="00234D"/>
                </a:solidFill>
                <a:latin typeface="Montserrat" panose="00000500000000000000" pitchFamily="2" charset="-52"/>
              </a:rPr>
              <a:t>Какие есть стратегии </a:t>
            </a:r>
            <a:r>
              <a:rPr lang="ru-RU" sz="2000" b="0" dirty="0">
                <a:solidFill>
                  <a:srgbClr val="00234D"/>
                </a:solidFill>
                <a:latin typeface="Montserrat" panose="00000500000000000000" pitchFamily="2" charset="-52"/>
              </a:rPr>
              <a:t>досрочного погашения кредитов</a:t>
            </a:r>
            <a:endParaRPr lang="ru-RU" sz="1400" b="0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 txBox="1">
            <a:spLocks/>
          </p:cNvSpPr>
          <p:nvPr/>
        </p:nvSpPr>
        <p:spPr>
          <a:xfrm>
            <a:off x="993919" y="1825784"/>
            <a:ext cx="677288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1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 txBox="1">
            <a:spLocks/>
          </p:cNvSpPr>
          <p:nvPr/>
        </p:nvSpPr>
        <p:spPr>
          <a:xfrm>
            <a:off x="985968" y="3168554"/>
            <a:ext cx="677288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85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BC786-A4DD-864C-AC08-619958CC6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-35" r="42362" b="35"/>
          <a:stretch/>
        </p:blipFill>
        <p:spPr>
          <a:xfrm>
            <a:off x="0" y="0"/>
            <a:ext cx="3108960" cy="5141705"/>
          </a:xfrm>
          <a:prstGeom prst="rect">
            <a:avLst/>
          </a:prstGeom>
        </p:spPr>
      </p:pic>
      <p:sp>
        <p:nvSpPr>
          <p:cNvPr id="24" name="ZoneTexte 13">
            <a:extLst>
              <a:ext uri="{FF2B5EF4-FFF2-40B4-BE49-F238E27FC236}">
                <a16:creationId xmlns:a16="http://schemas.microsoft.com/office/drawing/2014/main" id="{944C9644-365E-409A-A012-83E4CCFAE9B6}"/>
              </a:ext>
            </a:extLst>
          </p:cNvPr>
          <p:cNvSpPr txBox="1"/>
          <p:nvPr/>
        </p:nvSpPr>
        <p:spPr>
          <a:xfrm>
            <a:off x="3392488" y="318060"/>
            <a:ext cx="4352153" cy="83099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54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долговая</a:t>
            </a:r>
          </a:p>
        </p:txBody>
      </p:sp>
      <p:sp>
        <p:nvSpPr>
          <p:cNvPr id="8" name="ZoneTexte 13">
            <a:extLst>
              <a:ext uri="{FF2B5EF4-FFF2-40B4-BE49-F238E27FC236}">
                <a16:creationId xmlns:a16="http://schemas.microsoft.com/office/drawing/2014/main" id="{AA1167CA-40BE-B145-9CE3-4E236FD112D5}"/>
              </a:ext>
            </a:extLst>
          </p:cNvPr>
          <p:cNvSpPr txBox="1"/>
          <p:nvPr/>
        </p:nvSpPr>
        <p:spPr>
          <a:xfrm>
            <a:off x="3392487" y="1136128"/>
            <a:ext cx="4738477" cy="147732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ru-RU" sz="48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(кредитная)</a:t>
            </a:r>
          </a:p>
          <a:p>
            <a:r>
              <a:rPr lang="ru-RU" sz="4800" b="1" cap="all" dirty="0">
                <a:solidFill>
                  <a:srgbClr val="00234D"/>
                </a:solidFill>
                <a:latin typeface="Montserrat" panose="00000500000000000000" pitchFamily="2" charset="-52"/>
                <a:ea typeface="Montserrat Black" charset="0"/>
                <a:cs typeface="Montserrat Black" charset="0"/>
              </a:rPr>
              <a:t>нагрузка –</a:t>
            </a:r>
          </a:p>
        </p:txBody>
      </p:sp>
      <p:sp>
        <p:nvSpPr>
          <p:cNvPr id="26" name="это денежные средства, предоставляемые Банком физическим или юридическим лицам на условиях возвратности, срочности…">
            <a:extLst>
              <a:ext uri="{FF2B5EF4-FFF2-40B4-BE49-F238E27FC236}">
                <a16:creationId xmlns:a16="http://schemas.microsoft.com/office/drawing/2014/main" id="{2F12D71E-74D0-C24E-BAAF-13F7D32B63F7}"/>
              </a:ext>
            </a:extLst>
          </p:cNvPr>
          <p:cNvSpPr txBox="1"/>
          <p:nvPr/>
        </p:nvSpPr>
        <p:spPr>
          <a:xfrm>
            <a:off x="3392487" y="2773053"/>
            <a:ext cx="524997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srgbClr val="00234D"/>
                </a:solidFill>
                <a:latin typeface="Montserrat" panose="00000500000000000000" pitchFamily="2" charset="-52"/>
                <a:ea typeface="Calibri"/>
                <a:cs typeface="Calibri"/>
                <a:sym typeface="Calibri"/>
              </a:rPr>
              <a:t>Показатель, который помогает оценивать загруженность бюджета заемщика кредитными обязательствами.</a:t>
            </a:r>
            <a:endParaRPr sz="1600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939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0155" y="1102519"/>
            <a:ext cx="1254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Montserrat" panose="00000500000000000000" pitchFamily="2" charset="-52"/>
              </a:rPr>
              <a:t>Кредитная история заемщика;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9297" y="1144807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9298" y="2338726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155" y="3641825"/>
            <a:ext cx="1320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Montserrat" panose="00000500000000000000" pitchFamily="2" charset="-52"/>
              </a:rPr>
              <a:t>Размер дохода семьи;</a:t>
            </a:r>
          </a:p>
        </p:txBody>
      </p:sp>
      <p:sp>
        <p:nvSpPr>
          <p:cNvPr id="25" name="Овал 24"/>
          <p:cNvSpPr/>
          <p:nvPr/>
        </p:nvSpPr>
        <p:spPr>
          <a:xfrm>
            <a:off x="339298" y="3521194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199476" y="1193203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0334" y="1271227"/>
            <a:ext cx="1346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Montserrat" panose="00000500000000000000" pitchFamily="2" charset="-52"/>
              </a:rPr>
              <a:t>Количество иждивенцев;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0155" y="2420050"/>
            <a:ext cx="116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Montserrat" panose="00000500000000000000" pitchFamily="2" charset="-52"/>
              </a:rPr>
              <a:t>Кредитный рейтинг;</a:t>
            </a:r>
          </a:p>
        </p:txBody>
      </p:sp>
      <p:pic>
        <p:nvPicPr>
          <p:cNvPr id="39" name="Изображение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3" y="1331470"/>
            <a:ext cx="248984" cy="324205"/>
          </a:xfrm>
          <a:prstGeom prst="rect">
            <a:avLst/>
          </a:prstGeom>
          <a:solidFill>
            <a:srgbClr val="00234D"/>
          </a:solidFill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34B3C90D-785F-4EC3-A7C9-99BA8622C7D8}"/>
              </a:ext>
            </a:extLst>
          </p:cNvPr>
          <p:cNvSpPr txBox="1">
            <a:spLocks/>
          </p:cNvSpPr>
          <p:nvPr/>
        </p:nvSpPr>
        <p:spPr>
          <a:xfrm>
            <a:off x="325436" y="358974"/>
            <a:ext cx="5578475" cy="2364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None/>
              <a:defRPr lang="fr-FR" sz="2000" b="0" kern="1200" cap="all" baseline="0" noProof="0" dirty="0">
                <a:solidFill>
                  <a:schemeClr val="bg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b="1" dirty="0">
                <a:solidFill>
                  <a:srgbClr val="00234D"/>
                </a:solidFill>
                <a:latin typeface="Montserrat" panose="00000500000000000000" pitchFamily="2" charset="-52"/>
              </a:rPr>
              <a:t>Уровень кредитной нагрузки</a:t>
            </a:r>
            <a:endParaRPr lang="en-US" b="1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0334" y="2350202"/>
            <a:ext cx="178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Montserrat" panose="00000500000000000000" pitchFamily="2" charset="-52"/>
              </a:rPr>
              <a:t>Наличие </a:t>
            </a:r>
            <a:r>
              <a:rPr lang="ru-RU" sz="1400" dirty="0">
                <a:solidFill>
                  <a:srgbClr val="E90500"/>
                </a:solidFill>
                <a:latin typeface="Montserrat" panose="00000500000000000000" pitchFamily="2" charset="-52"/>
              </a:rPr>
              <a:t>залогового имущества</a:t>
            </a:r>
            <a:r>
              <a:rPr lang="ru-RU" sz="1400" dirty="0">
                <a:latin typeface="Montserrat" panose="00000500000000000000" pitchFamily="2" charset="-52"/>
              </a:rPr>
              <a:t> или поручителей.</a:t>
            </a:r>
          </a:p>
        </p:txBody>
      </p:sp>
      <p:sp>
        <p:nvSpPr>
          <p:cNvPr id="33" name="Овал 32"/>
          <p:cNvSpPr/>
          <p:nvPr/>
        </p:nvSpPr>
        <p:spPr>
          <a:xfrm>
            <a:off x="3199479" y="2346283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795C0FE2-3E91-A540-956A-1CAEB307B583}"/>
              </a:ext>
            </a:extLst>
          </p:cNvPr>
          <p:cNvSpPr/>
          <p:nvPr/>
        </p:nvSpPr>
        <p:spPr>
          <a:xfrm>
            <a:off x="6245828" y="0"/>
            <a:ext cx="2898172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" panose="00000500000000000000" pitchFamily="2" charset="-52"/>
            </a:endParaRPr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FAFC48A9-0F9B-A04E-BF9B-D50166D7BB5C}"/>
              </a:ext>
            </a:extLst>
          </p:cNvPr>
          <p:cNvSpPr/>
          <p:nvPr/>
        </p:nvSpPr>
        <p:spPr>
          <a:xfrm>
            <a:off x="6780480" y="1333501"/>
            <a:ext cx="1963785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  <a:ea typeface="Source Sans Pro" pitchFamily="34" charset="0"/>
              </a:rPr>
              <a:t>ВАЖНО!</a:t>
            </a:r>
          </a:p>
          <a:p>
            <a:pPr>
              <a:spcBef>
                <a:spcPts val="1200"/>
              </a:spcBef>
            </a:pPr>
            <a:b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cs typeface="Arial"/>
              </a:rPr>
            </a:b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Уметь самостоятельно рассчитывать свою кредитную нагрузку, учитывая официальные и неофициальные обязательства.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  <a:cs typeface="Arial"/>
            </a:endParaRPr>
          </a:p>
        </p:txBody>
      </p:sp>
      <p:pic>
        <p:nvPicPr>
          <p:cNvPr id="49" name="Изображение 77">
            <a:extLst>
              <a:ext uri="{FF2B5EF4-FFF2-40B4-BE49-F238E27FC236}">
                <a16:creationId xmlns:a16="http://schemas.microsoft.com/office/drawing/2014/main" id="{5DCFD09B-5AED-3743-B8D8-416E84AD4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08" y="1320131"/>
            <a:ext cx="287868" cy="390351"/>
          </a:xfrm>
          <a:prstGeom prst="rect">
            <a:avLst/>
          </a:prstGeom>
          <a:solidFill>
            <a:srgbClr val="00234D"/>
          </a:solidFill>
        </p:spPr>
      </p:pic>
      <p:pic>
        <p:nvPicPr>
          <p:cNvPr id="50" name="Изображение 34">
            <a:extLst>
              <a:ext uri="{FF2B5EF4-FFF2-40B4-BE49-F238E27FC236}">
                <a16:creationId xmlns:a16="http://schemas.microsoft.com/office/drawing/2014/main" id="{D5F429B4-8819-F04E-A2CF-1BBC602D6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50" y="2535310"/>
            <a:ext cx="297542" cy="297542"/>
          </a:xfrm>
          <a:prstGeom prst="rect">
            <a:avLst/>
          </a:prstGeom>
          <a:solidFill>
            <a:srgbClr val="00234D"/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B6B23A-B377-B248-9A0C-4DFB598B5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4" y="2525297"/>
            <a:ext cx="326369" cy="312938"/>
          </a:xfrm>
          <a:prstGeom prst="rect">
            <a:avLst/>
          </a:prstGeom>
          <a:solidFill>
            <a:srgbClr val="00234D"/>
          </a:solidFill>
        </p:spPr>
      </p:pic>
      <p:pic>
        <p:nvPicPr>
          <p:cNvPr id="51" name="Изображение 71">
            <a:extLst>
              <a:ext uri="{FF2B5EF4-FFF2-40B4-BE49-F238E27FC236}">
                <a16:creationId xmlns:a16="http://schemas.microsoft.com/office/drawing/2014/main" id="{9070CF94-6C84-F341-9404-4668339F54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2" y="3688025"/>
            <a:ext cx="303414" cy="303414"/>
          </a:xfrm>
          <a:prstGeom prst="rect">
            <a:avLst/>
          </a:prstGeom>
          <a:solidFill>
            <a:srgbClr val="00234D"/>
          </a:solidFill>
        </p:spPr>
      </p:pic>
    </p:spTree>
    <p:extLst>
      <p:ext uri="{BB962C8B-B14F-4D97-AF65-F5344CB8AC3E}">
        <p14:creationId xmlns:p14="http://schemas.microsoft.com/office/powerpoint/2010/main" val="304379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7" y="358974"/>
            <a:ext cx="8496000" cy="236475"/>
          </a:xfrm>
        </p:spPr>
        <p:txBody>
          <a:bodyPr/>
          <a:lstStyle/>
          <a:p>
            <a:r>
              <a:rPr lang="ru-RU" b="1" dirty="0">
                <a:solidFill>
                  <a:srgbClr val="002325"/>
                </a:solidFill>
                <a:latin typeface="Montserrat" panose="00000500000000000000" pitchFamily="2" charset="-52"/>
              </a:rPr>
              <a:t>способы расчета кредитной нагрузки</a:t>
            </a:r>
            <a:endParaRPr lang="en-US" dirty="0">
              <a:solidFill>
                <a:srgbClr val="002325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63178F7-6A5B-B244-93BD-B7E7F5B6362B}"/>
              </a:ext>
            </a:extLst>
          </p:cNvPr>
          <p:cNvSpPr>
            <a:spLocks/>
          </p:cNvSpPr>
          <p:nvPr/>
        </p:nvSpPr>
        <p:spPr bwMode="auto">
          <a:xfrm>
            <a:off x="4599903" y="1056470"/>
            <a:ext cx="4213494" cy="3403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b="1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3998B759-14AC-4F48-8FEB-1A01AEE53E55}"/>
              </a:ext>
            </a:extLst>
          </p:cNvPr>
          <p:cNvSpPr>
            <a:spLocks/>
          </p:cNvSpPr>
          <p:nvPr/>
        </p:nvSpPr>
        <p:spPr bwMode="auto">
          <a:xfrm>
            <a:off x="300145" y="1056471"/>
            <a:ext cx="4213494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41" name="AutoShape 5">
            <a:extLst>
              <a:ext uri="{FF2B5EF4-FFF2-40B4-BE49-F238E27FC236}">
                <a16:creationId xmlns:a16="http://schemas.microsoft.com/office/drawing/2014/main" id="{5442CB87-AC51-5648-AE20-DF3865DCABE4}"/>
              </a:ext>
            </a:extLst>
          </p:cNvPr>
          <p:cNvSpPr>
            <a:spLocks/>
          </p:cNvSpPr>
          <p:nvPr/>
        </p:nvSpPr>
        <p:spPr bwMode="auto">
          <a:xfrm>
            <a:off x="306748" y="2805770"/>
            <a:ext cx="4213494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CE216FFC-9DA0-8E47-A868-D64CE5E99C20}"/>
              </a:ext>
            </a:extLst>
          </p:cNvPr>
          <p:cNvSpPr txBox="1">
            <a:spLocks/>
          </p:cNvSpPr>
          <p:nvPr/>
        </p:nvSpPr>
        <p:spPr>
          <a:xfrm>
            <a:off x="439871" y="1639594"/>
            <a:ext cx="1234222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Сумма всех кредитных обязательств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B19D7400-28EC-344B-A20D-9897109E2416}"/>
              </a:ext>
            </a:extLst>
          </p:cNvPr>
          <p:cNvSpPr txBox="1">
            <a:spLocks/>
          </p:cNvSpPr>
          <p:nvPr/>
        </p:nvSpPr>
        <p:spPr>
          <a:xfrm>
            <a:off x="1927041" y="1626980"/>
            <a:ext cx="1156225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Общий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бюджет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семьи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3532DE38-BF45-B441-980A-2AF4848E1123}"/>
              </a:ext>
            </a:extLst>
          </p:cNvPr>
          <p:cNvSpPr txBox="1">
            <a:spLocks/>
          </p:cNvSpPr>
          <p:nvPr/>
        </p:nvSpPr>
        <p:spPr>
          <a:xfrm>
            <a:off x="3372859" y="1702240"/>
            <a:ext cx="931940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2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100</a:t>
            </a:r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</a:t>
            </a:r>
            <a:endParaRPr lang="ru-RU" sz="12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0CD9497-742F-AA47-9418-0CA0F1CFCAD1}"/>
              </a:ext>
            </a:extLst>
          </p:cNvPr>
          <p:cNvSpPr txBox="1">
            <a:spLocks/>
          </p:cNvSpPr>
          <p:nvPr/>
        </p:nvSpPr>
        <p:spPr>
          <a:xfrm>
            <a:off x="298971" y="3158307"/>
            <a:ext cx="4213494" cy="1080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Оптимальный уровень</a:t>
            </a:r>
            <a:b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кредитной нагрузки</a:t>
            </a:r>
            <a:b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при этом НЕ должен быть выше</a:t>
            </a:r>
            <a:b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3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50</a:t>
            </a:r>
            <a:r>
              <a:rPr lang="ru-RU" sz="2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</a:t>
            </a:r>
            <a:endParaRPr lang="ru-RU" sz="14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BE5C859D-1976-554D-B676-92160B1E2CC4}"/>
              </a:ext>
            </a:extLst>
          </p:cNvPr>
          <p:cNvSpPr txBox="1">
            <a:spLocks/>
          </p:cNvSpPr>
          <p:nvPr/>
        </p:nvSpPr>
        <p:spPr>
          <a:xfrm>
            <a:off x="1500851" y="1757310"/>
            <a:ext cx="766256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/</a:t>
            </a:r>
            <a:endParaRPr lang="ru-RU" sz="12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FCB01EB8-496C-5443-BA80-AB9B9AF0E2E4}"/>
              </a:ext>
            </a:extLst>
          </p:cNvPr>
          <p:cNvSpPr txBox="1">
            <a:spLocks/>
          </p:cNvSpPr>
          <p:nvPr/>
        </p:nvSpPr>
        <p:spPr>
          <a:xfrm>
            <a:off x="2796099" y="1743791"/>
            <a:ext cx="733032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х</a:t>
            </a: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DED3C77F-AF29-154C-AB00-51C3008CBBE9}"/>
              </a:ext>
            </a:extLst>
          </p:cNvPr>
          <p:cNvSpPr txBox="1">
            <a:spLocks/>
          </p:cNvSpPr>
          <p:nvPr/>
        </p:nvSpPr>
        <p:spPr>
          <a:xfrm>
            <a:off x="4910965" y="1268243"/>
            <a:ext cx="2660801" cy="2882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chemeClr val="bg1"/>
                </a:solidFill>
                <a:latin typeface="Montserrat" panose="00000500000000000000" pitchFamily="2" charset="-52"/>
              </a:rPr>
              <a:t>ПРИМЕР 1</a:t>
            </a: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id="{A0A9E96B-A7B8-0D45-B550-6AE74ADED2BF}"/>
              </a:ext>
            </a:extLst>
          </p:cNvPr>
          <p:cNvSpPr txBox="1">
            <a:spLocks/>
          </p:cNvSpPr>
          <p:nvPr/>
        </p:nvSpPr>
        <p:spPr>
          <a:xfrm>
            <a:off x="4910965" y="1770280"/>
            <a:ext cx="1943256" cy="470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З/П мужа    </a:t>
            </a:r>
            <a:r>
              <a:rPr lang="ru-RU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+  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З/П жены   </a:t>
            </a:r>
            <a:r>
              <a:rPr lang="ru-RU" sz="1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id="{C444DAFE-B419-8942-B33A-C6D915F9EB18}"/>
              </a:ext>
            </a:extLst>
          </p:cNvPr>
          <p:cNvSpPr txBox="1">
            <a:spLocks/>
          </p:cNvSpPr>
          <p:nvPr/>
        </p:nvSpPr>
        <p:spPr>
          <a:xfrm>
            <a:off x="6917102" y="1732467"/>
            <a:ext cx="170546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60 000</a:t>
            </a:r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2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id="{75D76402-2D07-224D-BF23-C4AE7D080E7A}"/>
              </a:ext>
            </a:extLst>
          </p:cNvPr>
          <p:cNvSpPr txBox="1">
            <a:spLocks/>
          </p:cNvSpPr>
          <p:nvPr/>
        </p:nvSpPr>
        <p:spPr>
          <a:xfrm>
            <a:off x="4910964" y="2237503"/>
            <a:ext cx="1784331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Общий месячный размер выплат по кредитным обязательствам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8" name="Объект 2">
            <a:extLst>
              <a:ext uri="{FF2B5EF4-FFF2-40B4-BE49-F238E27FC236}">
                <a16:creationId xmlns:a16="http://schemas.microsoft.com/office/drawing/2014/main" id="{A1994F27-DD7C-E14A-AC70-6108B4174D5B}"/>
              </a:ext>
            </a:extLst>
          </p:cNvPr>
          <p:cNvSpPr txBox="1">
            <a:spLocks/>
          </p:cNvSpPr>
          <p:nvPr/>
        </p:nvSpPr>
        <p:spPr>
          <a:xfrm>
            <a:off x="6502178" y="2329645"/>
            <a:ext cx="276100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r"/>
            <a:r>
              <a:rPr lang="ru-RU" sz="1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Объект 2">
            <a:extLst>
              <a:ext uri="{FF2B5EF4-FFF2-40B4-BE49-F238E27FC236}">
                <a16:creationId xmlns:a16="http://schemas.microsoft.com/office/drawing/2014/main" id="{9D35D8BE-1F17-7242-B2CF-6FBF2E91FC96}"/>
              </a:ext>
            </a:extLst>
          </p:cNvPr>
          <p:cNvSpPr txBox="1">
            <a:spLocks/>
          </p:cNvSpPr>
          <p:nvPr/>
        </p:nvSpPr>
        <p:spPr>
          <a:xfrm>
            <a:off x="6931843" y="2291832"/>
            <a:ext cx="170546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20 000</a:t>
            </a:r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2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0" name="Объект 2">
            <a:extLst>
              <a:ext uri="{FF2B5EF4-FFF2-40B4-BE49-F238E27FC236}">
                <a16:creationId xmlns:a16="http://schemas.microsoft.com/office/drawing/2014/main" id="{F269E9B5-2154-3541-9239-0334741D755C}"/>
              </a:ext>
            </a:extLst>
          </p:cNvPr>
          <p:cNvSpPr txBox="1">
            <a:spLocks/>
          </p:cNvSpPr>
          <p:nvPr/>
        </p:nvSpPr>
        <p:spPr>
          <a:xfrm>
            <a:off x="4897498" y="3161732"/>
            <a:ext cx="3915899" cy="94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20 000 / 60 000 х 100% =</a:t>
            </a:r>
          </a:p>
          <a:p>
            <a:pPr marL="6350" indent="0"/>
            <a:r>
              <a:rPr lang="ru-RU" sz="3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33</a:t>
            </a:r>
            <a:r>
              <a:rPr lang="ru-RU" sz="2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 </a:t>
            </a: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B7EFD4CF-DE60-9945-A20B-BD60F9E6D1B3}"/>
              </a:ext>
            </a:extLst>
          </p:cNvPr>
          <p:cNvSpPr txBox="1">
            <a:spLocks/>
          </p:cNvSpPr>
          <p:nvPr/>
        </p:nvSpPr>
        <p:spPr>
          <a:xfrm>
            <a:off x="5909429" y="3673970"/>
            <a:ext cx="271313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Как видно, уровень кредитной нагрузки в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этом случае является вполне приемлемым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195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7" y="358974"/>
            <a:ext cx="8496000" cy="236475"/>
          </a:xfrm>
        </p:spPr>
        <p:txBody>
          <a:bodyPr/>
          <a:lstStyle/>
          <a:p>
            <a:r>
              <a:rPr lang="ru-RU" b="1" dirty="0">
                <a:solidFill>
                  <a:srgbClr val="00234D"/>
                </a:solidFill>
                <a:latin typeface="Montserrat" panose="00000500000000000000" pitchFamily="2" charset="-52"/>
              </a:rPr>
              <a:t>способы расчета кредитной нагрузки</a:t>
            </a:r>
            <a:endParaRPr lang="en-US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63178F7-6A5B-B244-93BD-B7E7F5B6362B}"/>
              </a:ext>
            </a:extLst>
          </p:cNvPr>
          <p:cNvSpPr>
            <a:spLocks/>
          </p:cNvSpPr>
          <p:nvPr/>
        </p:nvSpPr>
        <p:spPr bwMode="auto">
          <a:xfrm>
            <a:off x="4599903" y="1056470"/>
            <a:ext cx="4213494" cy="3403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b="1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3998B759-14AC-4F48-8FEB-1A01AEE53E55}"/>
              </a:ext>
            </a:extLst>
          </p:cNvPr>
          <p:cNvSpPr>
            <a:spLocks/>
          </p:cNvSpPr>
          <p:nvPr/>
        </p:nvSpPr>
        <p:spPr bwMode="auto">
          <a:xfrm>
            <a:off x="300145" y="1056471"/>
            <a:ext cx="4213494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1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41" name="AutoShape 5">
            <a:extLst>
              <a:ext uri="{FF2B5EF4-FFF2-40B4-BE49-F238E27FC236}">
                <a16:creationId xmlns:a16="http://schemas.microsoft.com/office/drawing/2014/main" id="{5442CB87-AC51-5648-AE20-DF3865DCABE4}"/>
              </a:ext>
            </a:extLst>
          </p:cNvPr>
          <p:cNvSpPr>
            <a:spLocks/>
          </p:cNvSpPr>
          <p:nvPr/>
        </p:nvSpPr>
        <p:spPr bwMode="auto">
          <a:xfrm>
            <a:off x="2474646" y="2805770"/>
            <a:ext cx="2045595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1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CE216FFC-9DA0-8E47-A868-D64CE5E99C20}"/>
              </a:ext>
            </a:extLst>
          </p:cNvPr>
          <p:cNvSpPr txBox="1">
            <a:spLocks/>
          </p:cNvSpPr>
          <p:nvPr/>
        </p:nvSpPr>
        <p:spPr>
          <a:xfrm>
            <a:off x="417200" y="1639594"/>
            <a:ext cx="861301" cy="373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9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Сумма всех кредитных обязательств</a:t>
            </a:r>
            <a:endParaRPr lang="ru-RU" sz="8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B19D7400-28EC-344B-A20D-9897109E2416}"/>
              </a:ext>
            </a:extLst>
          </p:cNvPr>
          <p:cNvSpPr txBox="1">
            <a:spLocks/>
          </p:cNvSpPr>
          <p:nvPr/>
        </p:nvSpPr>
        <p:spPr>
          <a:xfrm>
            <a:off x="1526519" y="1634537"/>
            <a:ext cx="71605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Общий</a:t>
            </a:r>
            <a:b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бюджет</a:t>
            </a:r>
            <a:b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семьи</a:t>
            </a:r>
            <a:endParaRPr lang="ru-RU" sz="9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3532DE38-BF45-B441-980A-2AF4848E1123}"/>
              </a:ext>
            </a:extLst>
          </p:cNvPr>
          <p:cNvSpPr txBox="1">
            <a:spLocks/>
          </p:cNvSpPr>
          <p:nvPr/>
        </p:nvSpPr>
        <p:spPr>
          <a:xfrm>
            <a:off x="3546670" y="1702240"/>
            <a:ext cx="9319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100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0CD9497-742F-AA47-9418-0CA0F1CFCAD1}"/>
              </a:ext>
            </a:extLst>
          </p:cNvPr>
          <p:cNvSpPr txBox="1">
            <a:spLocks/>
          </p:cNvSpPr>
          <p:nvPr/>
        </p:nvSpPr>
        <p:spPr>
          <a:xfrm>
            <a:off x="2471181" y="2999610"/>
            <a:ext cx="204128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Оптимальный уровень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кредитной нагрузки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при этом НЕ должен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быть выше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3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50</a:t>
            </a:r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</a:t>
            </a:r>
            <a:endParaRPr lang="ru-RU" sz="12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BE5C859D-1976-554D-B676-92160B1E2CC4}"/>
              </a:ext>
            </a:extLst>
          </p:cNvPr>
          <p:cNvSpPr txBox="1">
            <a:spLocks/>
          </p:cNvSpPr>
          <p:nvPr/>
        </p:nvSpPr>
        <p:spPr>
          <a:xfrm>
            <a:off x="1103326" y="1749753"/>
            <a:ext cx="511971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/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FCB01EB8-496C-5443-BA80-AB9B9AF0E2E4}"/>
              </a:ext>
            </a:extLst>
          </p:cNvPr>
          <p:cNvSpPr txBox="1">
            <a:spLocks/>
          </p:cNvSpPr>
          <p:nvPr/>
        </p:nvSpPr>
        <p:spPr>
          <a:xfrm>
            <a:off x="3143721" y="1743791"/>
            <a:ext cx="733032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х</a:t>
            </a: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DED3C77F-AF29-154C-AB00-51C3008CBBE9}"/>
              </a:ext>
            </a:extLst>
          </p:cNvPr>
          <p:cNvSpPr txBox="1">
            <a:spLocks/>
          </p:cNvSpPr>
          <p:nvPr/>
        </p:nvSpPr>
        <p:spPr>
          <a:xfrm>
            <a:off x="4910965" y="1268243"/>
            <a:ext cx="2660801" cy="2882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ПРИМЕР 2</a:t>
            </a: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id="{A0A9E96B-A7B8-0D45-B550-6AE74ADED2BF}"/>
              </a:ext>
            </a:extLst>
          </p:cNvPr>
          <p:cNvSpPr txBox="1">
            <a:spLocks/>
          </p:cNvSpPr>
          <p:nvPr/>
        </p:nvSpPr>
        <p:spPr>
          <a:xfrm>
            <a:off x="4910965" y="1626697"/>
            <a:ext cx="194325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З/П мужа    </a:t>
            </a:r>
            <a:r>
              <a:rPr lang="ru-RU" sz="1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+  </a:t>
            </a:r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З/П жены   </a:t>
            </a:r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id="{C444DAFE-B419-8942-B33A-C6D915F9EB18}"/>
              </a:ext>
            </a:extLst>
          </p:cNvPr>
          <p:cNvSpPr txBox="1">
            <a:spLocks/>
          </p:cNvSpPr>
          <p:nvPr/>
        </p:nvSpPr>
        <p:spPr>
          <a:xfrm>
            <a:off x="6917102" y="1588884"/>
            <a:ext cx="17054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60 000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id="{75D76402-2D07-224D-BF23-C4AE7D080E7A}"/>
              </a:ext>
            </a:extLst>
          </p:cNvPr>
          <p:cNvSpPr txBox="1">
            <a:spLocks/>
          </p:cNvSpPr>
          <p:nvPr/>
        </p:nvSpPr>
        <p:spPr>
          <a:xfrm>
            <a:off x="4910964" y="2116591"/>
            <a:ext cx="1437649" cy="30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Все обязательные платежи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8" name="Объект 2">
            <a:extLst>
              <a:ext uri="{FF2B5EF4-FFF2-40B4-BE49-F238E27FC236}">
                <a16:creationId xmlns:a16="http://schemas.microsoft.com/office/drawing/2014/main" id="{A1994F27-DD7C-E14A-AC70-6108B4174D5B}"/>
              </a:ext>
            </a:extLst>
          </p:cNvPr>
          <p:cNvSpPr txBox="1">
            <a:spLocks/>
          </p:cNvSpPr>
          <p:nvPr/>
        </p:nvSpPr>
        <p:spPr>
          <a:xfrm>
            <a:off x="6502178" y="2186062"/>
            <a:ext cx="27610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Объект 2">
            <a:extLst>
              <a:ext uri="{FF2B5EF4-FFF2-40B4-BE49-F238E27FC236}">
                <a16:creationId xmlns:a16="http://schemas.microsoft.com/office/drawing/2014/main" id="{9D35D8BE-1F17-7242-B2CF-6FBF2E91FC96}"/>
              </a:ext>
            </a:extLst>
          </p:cNvPr>
          <p:cNvSpPr txBox="1">
            <a:spLocks/>
          </p:cNvSpPr>
          <p:nvPr/>
        </p:nvSpPr>
        <p:spPr>
          <a:xfrm>
            <a:off x="6931843" y="2148249"/>
            <a:ext cx="17054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35 000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0" name="Объект 2">
            <a:extLst>
              <a:ext uri="{FF2B5EF4-FFF2-40B4-BE49-F238E27FC236}">
                <a16:creationId xmlns:a16="http://schemas.microsoft.com/office/drawing/2014/main" id="{F269E9B5-2154-3541-9239-0334741D755C}"/>
              </a:ext>
            </a:extLst>
          </p:cNvPr>
          <p:cNvSpPr txBox="1">
            <a:spLocks/>
          </p:cNvSpPr>
          <p:nvPr/>
        </p:nvSpPr>
        <p:spPr>
          <a:xfrm>
            <a:off x="4897498" y="3395999"/>
            <a:ext cx="4556340" cy="79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10 000 / (60 000 – 35 000) х 100% =</a:t>
            </a:r>
          </a:p>
          <a:p>
            <a:pPr marL="6350" indent="0"/>
            <a:r>
              <a:rPr lang="ru-RU" sz="3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40</a:t>
            </a:r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 </a:t>
            </a: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B7EFD4CF-DE60-9945-A20B-BD60F9E6D1B3}"/>
              </a:ext>
            </a:extLst>
          </p:cNvPr>
          <p:cNvSpPr txBox="1">
            <a:spLocks/>
          </p:cNvSpPr>
          <p:nvPr/>
        </p:nvSpPr>
        <p:spPr>
          <a:xfrm>
            <a:off x="5909429" y="3832667"/>
            <a:ext cx="2713136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Уровень кредитной нагрузки в  этом случае  является удовлетворительным</a:t>
            </a:r>
            <a:endParaRPr lang="ru-RU" sz="10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53D7393-B69A-E845-B205-2B59CD7DE62B}"/>
              </a:ext>
            </a:extLst>
          </p:cNvPr>
          <p:cNvSpPr txBox="1">
            <a:spLocks/>
          </p:cNvSpPr>
          <p:nvPr/>
        </p:nvSpPr>
        <p:spPr>
          <a:xfrm>
            <a:off x="4912224" y="2661955"/>
            <a:ext cx="1784331" cy="581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05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Общий месячный размер выплат по кредитным обязательствам</a:t>
            </a:r>
            <a:endParaRPr lang="ru-RU" sz="10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5E3211E4-9BB2-A042-BCAE-F1DEFCF02A55}"/>
              </a:ext>
            </a:extLst>
          </p:cNvPr>
          <p:cNvSpPr txBox="1">
            <a:spLocks/>
          </p:cNvSpPr>
          <p:nvPr/>
        </p:nvSpPr>
        <p:spPr>
          <a:xfrm>
            <a:off x="6503438" y="2754097"/>
            <a:ext cx="27610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8BD6B62-3762-DE42-A928-DC194556CD46}"/>
              </a:ext>
            </a:extLst>
          </p:cNvPr>
          <p:cNvSpPr txBox="1">
            <a:spLocks/>
          </p:cNvSpPr>
          <p:nvPr/>
        </p:nvSpPr>
        <p:spPr>
          <a:xfrm>
            <a:off x="6933103" y="2716284"/>
            <a:ext cx="17054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10 000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A55D04D2-EEDB-F742-8E16-7A4C591FFCFD}"/>
              </a:ext>
            </a:extLst>
          </p:cNvPr>
          <p:cNvSpPr txBox="1">
            <a:spLocks/>
          </p:cNvSpPr>
          <p:nvPr/>
        </p:nvSpPr>
        <p:spPr>
          <a:xfrm>
            <a:off x="2413633" y="1626980"/>
            <a:ext cx="88930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Все обязательные платежи</a:t>
            </a:r>
            <a:endParaRPr lang="ru-RU" sz="9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452F5290-EDCA-E740-890D-A768AA694D8D}"/>
              </a:ext>
            </a:extLst>
          </p:cNvPr>
          <p:cNvSpPr txBox="1">
            <a:spLocks/>
          </p:cNvSpPr>
          <p:nvPr/>
        </p:nvSpPr>
        <p:spPr>
          <a:xfrm>
            <a:off x="1412213" y="1661605"/>
            <a:ext cx="25598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2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(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E7283BB-B6E6-1742-A048-C8491DF0FA2D}"/>
              </a:ext>
            </a:extLst>
          </p:cNvPr>
          <p:cNvSpPr txBox="1">
            <a:spLocks/>
          </p:cNvSpPr>
          <p:nvPr/>
        </p:nvSpPr>
        <p:spPr>
          <a:xfrm>
            <a:off x="2078181" y="1751346"/>
            <a:ext cx="396465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-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FF59E2C-1C80-E64E-BEF3-5C22BB285173}"/>
              </a:ext>
            </a:extLst>
          </p:cNvPr>
          <p:cNvSpPr txBox="1">
            <a:spLocks/>
          </p:cNvSpPr>
          <p:nvPr/>
        </p:nvSpPr>
        <p:spPr>
          <a:xfrm>
            <a:off x="3220269" y="1670273"/>
            <a:ext cx="25598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2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)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F4AAF4DB-6CE5-3A4A-8CE8-5873F487D198}"/>
              </a:ext>
            </a:extLst>
          </p:cNvPr>
          <p:cNvSpPr>
            <a:spLocks/>
          </p:cNvSpPr>
          <p:nvPr/>
        </p:nvSpPr>
        <p:spPr bwMode="auto">
          <a:xfrm>
            <a:off x="309104" y="2805770"/>
            <a:ext cx="2082414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1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E77BD308-BE7F-1546-8792-1FF46D4F2BA8}"/>
              </a:ext>
            </a:extLst>
          </p:cNvPr>
          <p:cNvSpPr txBox="1">
            <a:spLocks/>
          </p:cNvSpPr>
          <p:nvPr/>
        </p:nvSpPr>
        <p:spPr>
          <a:xfrm>
            <a:off x="300145" y="2953764"/>
            <a:ext cx="208805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Все обязательные платежи:</a:t>
            </a:r>
            <a:endParaRPr lang="ru-RU" sz="9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CB084BEB-FDE9-E843-A0DA-09DF321E5905}"/>
              </a:ext>
            </a:extLst>
          </p:cNvPr>
          <p:cNvSpPr txBox="1">
            <a:spLocks/>
          </p:cNvSpPr>
          <p:nvPr/>
        </p:nvSpPr>
        <p:spPr>
          <a:xfrm>
            <a:off x="423678" y="3368061"/>
            <a:ext cx="208819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коммунальные платежи и связь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питание;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лечение;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Образование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аренду жилья;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различные секции, тренажерный</a:t>
            </a:r>
            <a:b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зал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373243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7" y="358974"/>
            <a:ext cx="8496000" cy="236475"/>
          </a:xfrm>
        </p:spPr>
        <p:txBody>
          <a:bodyPr/>
          <a:lstStyle/>
          <a:p>
            <a:r>
              <a:rPr lang="ru-RU" b="1" dirty="0">
                <a:solidFill>
                  <a:srgbClr val="00234D"/>
                </a:solidFill>
                <a:latin typeface="Montserrat" panose="00000500000000000000" pitchFamily="2" charset="-52"/>
              </a:rPr>
              <a:t>способы расчета кредитной нагрузки</a:t>
            </a:r>
            <a:endParaRPr lang="en-US" dirty="0">
              <a:solidFill>
                <a:srgbClr val="00234D"/>
              </a:solidFill>
              <a:latin typeface="Montserrat" panose="00000500000000000000" pitchFamily="2" charset="-52"/>
            </a:endParaRPr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id="{263178F7-6A5B-B244-93BD-B7E7F5B6362B}"/>
              </a:ext>
            </a:extLst>
          </p:cNvPr>
          <p:cNvSpPr>
            <a:spLocks/>
          </p:cNvSpPr>
          <p:nvPr/>
        </p:nvSpPr>
        <p:spPr bwMode="auto">
          <a:xfrm>
            <a:off x="4599903" y="1056470"/>
            <a:ext cx="4213494" cy="34033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b="1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id="{3998B759-14AC-4F48-8FEB-1A01AEE53E55}"/>
              </a:ext>
            </a:extLst>
          </p:cNvPr>
          <p:cNvSpPr>
            <a:spLocks/>
          </p:cNvSpPr>
          <p:nvPr/>
        </p:nvSpPr>
        <p:spPr bwMode="auto">
          <a:xfrm>
            <a:off x="300145" y="1056471"/>
            <a:ext cx="4213494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1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41" name="AutoShape 5">
            <a:extLst>
              <a:ext uri="{FF2B5EF4-FFF2-40B4-BE49-F238E27FC236}">
                <a16:creationId xmlns:a16="http://schemas.microsoft.com/office/drawing/2014/main" id="{5442CB87-AC51-5648-AE20-DF3865DCABE4}"/>
              </a:ext>
            </a:extLst>
          </p:cNvPr>
          <p:cNvSpPr>
            <a:spLocks/>
          </p:cNvSpPr>
          <p:nvPr/>
        </p:nvSpPr>
        <p:spPr bwMode="auto">
          <a:xfrm>
            <a:off x="2474646" y="2805770"/>
            <a:ext cx="2045595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1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CE216FFC-9DA0-8E47-A868-D64CE5E99C20}"/>
              </a:ext>
            </a:extLst>
          </p:cNvPr>
          <p:cNvSpPr txBox="1">
            <a:spLocks/>
          </p:cNvSpPr>
          <p:nvPr/>
        </p:nvSpPr>
        <p:spPr>
          <a:xfrm>
            <a:off x="326516" y="1707607"/>
            <a:ext cx="86130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Сумма всех кредитных обязательств</a:t>
            </a:r>
            <a:endParaRPr lang="ru-RU" sz="7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B19D7400-28EC-344B-A20D-9897109E2416}"/>
              </a:ext>
            </a:extLst>
          </p:cNvPr>
          <p:cNvSpPr txBox="1">
            <a:spLocks/>
          </p:cNvSpPr>
          <p:nvPr/>
        </p:nvSpPr>
        <p:spPr>
          <a:xfrm>
            <a:off x="1322480" y="1702550"/>
            <a:ext cx="716059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Общий</a:t>
            </a:r>
            <a:b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бюджет</a:t>
            </a:r>
            <a:b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семьи</a:t>
            </a:r>
            <a:endParaRPr lang="ru-RU" sz="7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3532DE38-BF45-B441-980A-2AF4848E1123}"/>
              </a:ext>
            </a:extLst>
          </p:cNvPr>
          <p:cNvSpPr txBox="1">
            <a:spLocks/>
          </p:cNvSpPr>
          <p:nvPr/>
        </p:nvSpPr>
        <p:spPr>
          <a:xfrm>
            <a:off x="3695215" y="1732468"/>
            <a:ext cx="790952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100</a:t>
            </a:r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0CD9497-742F-AA47-9418-0CA0F1CFCAD1}"/>
              </a:ext>
            </a:extLst>
          </p:cNvPr>
          <p:cNvSpPr txBox="1">
            <a:spLocks/>
          </p:cNvSpPr>
          <p:nvPr/>
        </p:nvSpPr>
        <p:spPr>
          <a:xfrm>
            <a:off x="2471181" y="2999610"/>
            <a:ext cx="204128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Оптимальный уровень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кредитной нагрузки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при этом НЕ должен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быть выше</a:t>
            </a:r>
            <a:b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3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50</a:t>
            </a:r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</a:t>
            </a:r>
            <a:endParaRPr lang="ru-RU" sz="12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Объект 2">
            <a:extLst>
              <a:ext uri="{FF2B5EF4-FFF2-40B4-BE49-F238E27FC236}">
                <a16:creationId xmlns:a16="http://schemas.microsoft.com/office/drawing/2014/main" id="{BE5C859D-1976-554D-B676-92160B1E2CC4}"/>
              </a:ext>
            </a:extLst>
          </p:cNvPr>
          <p:cNvSpPr txBox="1">
            <a:spLocks/>
          </p:cNvSpPr>
          <p:nvPr/>
        </p:nvSpPr>
        <p:spPr>
          <a:xfrm>
            <a:off x="1050428" y="1779981"/>
            <a:ext cx="336008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/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Объект 2">
            <a:extLst>
              <a:ext uri="{FF2B5EF4-FFF2-40B4-BE49-F238E27FC236}">
                <a16:creationId xmlns:a16="http://schemas.microsoft.com/office/drawing/2014/main" id="{FCB01EB8-496C-5443-BA80-AB9B9AF0E2E4}"/>
              </a:ext>
            </a:extLst>
          </p:cNvPr>
          <p:cNvSpPr txBox="1">
            <a:spLocks/>
          </p:cNvSpPr>
          <p:nvPr/>
        </p:nvSpPr>
        <p:spPr>
          <a:xfrm>
            <a:off x="3419114" y="1774019"/>
            <a:ext cx="465195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х</a:t>
            </a: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DED3C77F-AF29-154C-AB00-51C3008CBBE9}"/>
              </a:ext>
            </a:extLst>
          </p:cNvPr>
          <p:cNvSpPr txBox="1">
            <a:spLocks/>
          </p:cNvSpPr>
          <p:nvPr/>
        </p:nvSpPr>
        <p:spPr>
          <a:xfrm>
            <a:off x="4910965" y="1268243"/>
            <a:ext cx="2660801" cy="2882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pitchFamily="34" charset="0"/>
              <a:buNone/>
              <a:defRPr lang="en-US" sz="12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15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Char char="-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 dirty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solidFill>
                  <a:schemeClr val="bg1"/>
                </a:solidFill>
                <a:latin typeface="Montserrat" panose="00000500000000000000" pitchFamily="2" charset="-52"/>
              </a:rPr>
              <a:t>ПРИМЕР </a:t>
            </a:r>
            <a:r>
              <a:rPr lang="en-US" b="0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ru-RU" b="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Объект 2">
            <a:extLst>
              <a:ext uri="{FF2B5EF4-FFF2-40B4-BE49-F238E27FC236}">
                <a16:creationId xmlns:a16="http://schemas.microsoft.com/office/drawing/2014/main" id="{A0A9E96B-A7B8-0D45-B550-6AE74ADED2BF}"/>
              </a:ext>
            </a:extLst>
          </p:cNvPr>
          <p:cNvSpPr txBox="1">
            <a:spLocks/>
          </p:cNvSpPr>
          <p:nvPr/>
        </p:nvSpPr>
        <p:spPr>
          <a:xfrm>
            <a:off x="4910965" y="1551127"/>
            <a:ext cx="194325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З/П мужа    </a:t>
            </a:r>
            <a:r>
              <a:rPr lang="ru-RU" sz="16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+  </a:t>
            </a:r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З/П жены   </a:t>
            </a:r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id="{C444DAFE-B419-8942-B33A-C6D915F9EB18}"/>
              </a:ext>
            </a:extLst>
          </p:cNvPr>
          <p:cNvSpPr txBox="1">
            <a:spLocks/>
          </p:cNvSpPr>
          <p:nvPr/>
        </p:nvSpPr>
        <p:spPr>
          <a:xfrm>
            <a:off x="6917102" y="1513314"/>
            <a:ext cx="17054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60 000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6" name="Объект 2">
            <a:extLst>
              <a:ext uri="{FF2B5EF4-FFF2-40B4-BE49-F238E27FC236}">
                <a16:creationId xmlns:a16="http://schemas.microsoft.com/office/drawing/2014/main" id="{75D76402-2D07-224D-BF23-C4AE7D080E7A}"/>
              </a:ext>
            </a:extLst>
          </p:cNvPr>
          <p:cNvSpPr txBox="1">
            <a:spLocks/>
          </p:cNvSpPr>
          <p:nvPr/>
        </p:nvSpPr>
        <p:spPr>
          <a:xfrm>
            <a:off x="4910964" y="1935223"/>
            <a:ext cx="1591214" cy="45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Средний прожиточный минимум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8" name="Объект 2">
            <a:extLst>
              <a:ext uri="{FF2B5EF4-FFF2-40B4-BE49-F238E27FC236}">
                <a16:creationId xmlns:a16="http://schemas.microsoft.com/office/drawing/2014/main" id="{A1994F27-DD7C-E14A-AC70-6108B4174D5B}"/>
              </a:ext>
            </a:extLst>
          </p:cNvPr>
          <p:cNvSpPr txBox="1">
            <a:spLocks/>
          </p:cNvSpPr>
          <p:nvPr/>
        </p:nvSpPr>
        <p:spPr>
          <a:xfrm>
            <a:off x="6502178" y="2004694"/>
            <a:ext cx="27610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Объект 2">
            <a:extLst>
              <a:ext uri="{FF2B5EF4-FFF2-40B4-BE49-F238E27FC236}">
                <a16:creationId xmlns:a16="http://schemas.microsoft.com/office/drawing/2014/main" id="{9D35D8BE-1F17-7242-B2CF-6FBF2E91FC96}"/>
              </a:ext>
            </a:extLst>
          </p:cNvPr>
          <p:cNvSpPr txBox="1">
            <a:spLocks/>
          </p:cNvSpPr>
          <p:nvPr/>
        </p:nvSpPr>
        <p:spPr>
          <a:xfrm>
            <a:off x="6931843" y="1966881"/>
            <a:ext cx="17054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10 000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0" name="Объект 2">
            <a:extLst>
              <a:ext uri="{FF2B5EF4-FFF2-40B4-BE49-F238E27FC236}">
                <a16:creationId xmlns:a16="http://schemas.microsoft.com/office/drawing/2014/main" id="{F269E9B5-2154-3541-9239-0334741D755C}"/>
              </a:ext>
            </a:extLst>
          </p:cNvPr>
          <p:cNvSpPr txBox="1">
            <a:spLocks/>
          </p:cNvSpPr>
          <p:nvPr/>
        </p:nvSpPr>
        <p:spPr>
          <a:xfrm>
            <a:off x="4897498" y="3433784"/>
            <a:ext cx="3808195" cy="763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10 000 / (60 000 – 10 000 х  3) х 100% =</a:t>
            </a:r>
          </a:p>
          <a:p>
            <a:pPr marL="6350" indent="0"/>
            <a:r>
              <a:rPr lang="ru-RU" sz="3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33,3</a:t>
            </a:r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% </a:t>
            </a:r>
          </a:p>
        </p:txBody>
      </p:sp>
      <p:sp>
        <p:nvSpPr>
          <p:cNvPr id="71" name="Объект 2">
            <a:extLst>
              <a:ext uri="{FF2B5EF4-FFF2-40B4-BE49-F238E27FC236}">
                <a16:creationId xmlns:a16="http://schemas.microsoft.com/office/drawing/2014/main" id="{B7EFD4CF-DE60-9945-A20B-BD60F9E6D1B3}"/>
              </a:ext>
            </a:extLst>
          </p:cNvPr>
          <p:cNvSpPr txBox="1">
            <a:spLocks/>
          </p:cNvSpPr>
          <p:nvPr/>
        </p:nvSpPr>
        <p:spPr>
          <a:xfrm>
            <a:off x="6249659" y="3772211"/>
            <a:ext cx="2372905" cy="484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Уровень кредитной нагрузки в  этом случае  является удовлетворительным</a:t>
            </a:r>
            <a:endParaRPr lang="ru-RU" sz="10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53D7393-B69A-E845-B205-2B59CD7DE62B}"/>
              </a:ext>
            </a:extLst>
          </p:cNvPr>
          <p:cNvSpPr txBox="1">
            <a:spLocks/>
          </p:cNvSpPr>
          <p:nvPr/>
        </p:nvSpPr>
        <p:spPr>
          <a:xfrm>
            <a:off x="4912224" y="2926450"/>
            <a:ext cx="1186295" cy="304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Количество членов семь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5E3211E4-9BB2-A042-BCAE-F1DEFCF02A55}"/>
              </a:ext>
            </a:extLst>
          </p:cNvPr>
          <p:cNvSpPr txBox="1">
            <a:spLocks/>
          </p:cNvSpPr>
          <p:nvPr/>
        </p:nvSpPr>
        <p:spPr>
          <a:xfrm>
            <a:off x="6503438" y="3003478"/>
            <a:ext cx="27610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D8BD6B62-3762-DE42-A928-DC194556CD46}"/>
              </a:ext>
            </a:extLst>
          </p:cNvPr>
          <p:cNvSpPr txBox="1">
            <a:spLocks/>
          </p:cNvSpPr>
          <p:nvPr/>
        </p:nvSpPr>
        <p:spPr>
          <a:xfrm>
            <a:off x="6933103" y="2965665"/>
            <a:ext cx="17054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r>
              <a:rPr lang="ru-RU" sz="11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человека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A55D04D2-EEDB-F742-8E16-7A4C591FFCFD}"/>
              </a:ext>
            </a:extLst>
          </p:cNvPr>
          <p:cNvSpPr txBox="1">
            <a:spLocks/>
          </p:cNvSpPr>
          <p:nvPr/>
        </p:nvSpPr>
        <p:spPr>
          <a:xfrm>
            <a:off x="2081125" y="1694993"/>
            <a:ext cx="889306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Средний прожиточный минимум</a:t>
            </a:r>
            <a:endParaRPr lang="ru-RU" sz="7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452F5290-EDCA-E740-890D-A768AA694D8D}"/>
              </a:ext>
            </a:extLst>
          </p:cNvPr>
          <p:cNvSpPr txBox="1">
            <a:spLocks/>
          </p:cNvSpPr>
          <p:nvPr/>
        </p:nvSpPr>
        <p:spPr>
          <a:xfrm>
            <a:off x="1230845" y="1691833"/>
            <a:ext cx="255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(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E7283BB-B6E6-1742-A048-C8491DF0FA2D}"/>
              </a:ext>
            </a:extLst>
          </p:cNvPr>
          <p:cNvSpPr txBox="1">
            <a:spLocks/>
          </p:cNvSpPr>
          <p:nvPr/>
        </p:nvSpPr>
        <p:spPr>
          <a:xfrm>
            <a:off x="1843914" y="1781574"/>
            <a:ext cx="396465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-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FFF59E2C-1C80-E64E-BEF3-5C22BB285173}"/>
              </a:ext>
            </a:extLst>
          </p:cNvPr>
          <p:cNvSpPr txBox="1">
            <a:spLocks/>
          </p:cNvSpPr>
          <p:nvPr/>
        </p:nvSpPr>
        <p:spPr>
          <a:xfrm>
            <a:off x="3326067" y="1700501"/>
            <a:ext cx="255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)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F4AAF4DB-6CE5-3A4A-8CE8-5873F487D198}"/>
              </a:ext>
            </a:extLst>
          </p:cNvPr>
          <p:cNvSpPr>
            <a:spLocks/>
          </p:cNvSpPr>
          <p:nvPr/>
        </p:nvSpPr>
        <p:spPr bwMode="auto">
          <a:xfrm>
            <a:off x="309104" y="2805770"/>
            <a:ext cx="2082414" cy="165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108000" tIns="108000" rIns="108000" bIns="108000" anchor="t"/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100" dirty="0">
              <a:solidFill>
                <a:srgbClr val="FFFFFF"/>
              </a:solidFill>
              <a:latin typeface="Montserrat" panose="00000500000000000000" pitchFamily="2" charset="-52"/>
              <a:cs typeface="Arial" pitchFamily="34" charset="0"/>
              <a:sym typeface="Open Sans" charset="0"/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E77BD308-BE7F-1546-8792-1FF46D4F2BA8}"/>
              </a:ext>
            </a:extLst>
          </p:cNvPr>
          <p:cNvSpPr txBox="1">
            <a:spLocks/>
          </p:cNvSpPr>
          <p:nvPr/>
        </p:nvSpPr>
        <p:spPr>
          <a:xfrm>
            <a:off x="300145" y="2953764"/>
            <a:ext cx="208805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Все обязательные платежи:</a:t>
            </a:r>
            <a:endParaRPr lang="ru-RU" sz="9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id="{CB084BEB-FDE9-E843-A0DA-09DF321E5905}"/>
              </a:ext>
            </a:extLst>
          </p:cNvPr>
          <p:cNvSpPr txBox="1">
            <a:spLocks/>
          </p:cNvSpPr>
          <p:nvPr/>
        </p:nvSpPr>
        <p:spPr>
          <a:xfrm>
            <a:off x="423678" y="3368061"/>
            <a:ext cx="208819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коммунальные платежи и связь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питание;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лечение;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Образование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аренду жилья;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различные секции, тренажерный</a:t>
            </a:r>
            <a:b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8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зал и так далее.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8505A15B-5BEA-A046-8E50-75FB50E68D8F}"/>
              </a:ext>
            </a:extLst>
          </p:cNvPr>
          <p:cNvSpPr txBox="1">
            <a:spLocks/>
          </p:cNvSpPr>
          <p:nvPr/>
        </p:nvSpPr>
        <p:spPr>
          <a:xfrm>
            <a:off x="4905927" y="2383606"/>
            <a:ext cx="1784331" cy="581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105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Общий месячный размер выплат по кредитным обязательствам</a:t>
            </a:r>
            <a:endParaRPr lang="ru-RU" sz="10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9CF4E38C-F90B-1F4E-98E0-D2559273DF79}"/>
              </a:ext>
            </a:extLst>
          </p:cNvPr>
          <p:cNvSpPr txBox="1">
            <a:spLocks/>
          </p:cNvSpPr>
          <p:nvPr/>
        </p:nvSpPr>
        <p:spPr>
          <a:xfrm>
            <a:off x="6497141" y="2475748"/>
            <a:ext cx="27610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=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C051C545-7FD7-2641-BE3D-673E3C0044E9}"/>
              </a:ext>
            </a:extLst>
          </p:cNvPr>
          <p:cNvSpPr txBox="1">
            <a:spLocks/>
          </p:cNvSpPr>
          <p:nvPr/>
        </p:nvSpPr>
        <p:spPr>
          <a:xfrm>
            <a:off x="6926806" y="2437935"/>
            <a:ext cx="170546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/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10 000</a:t>
            </a:r>
            <a:r>
              <a:rPr lang="ru-RU" sz="12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 руб.</a:t>
            </a:r>
            <a:endParaRPr lang="ru-RU" sz="11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91BBD323-597A-754F-85EB-ED64E440F472}"/>
              </a:ext>
            </a:extLst>
          </p:cNvPr>
          <p:cNvSpPr txBox="1">
            <a:spLocks/>
          </p:cNvSpPr>
          <p:nvPr/>
        </p:nvSpPr>
        <p:spPr>
          <a:xfrm>
            <a:off x="3076537" y="1758323"/>
            <a:ext cx="395476" cy="249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en-US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ru-RU" sz="105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09BCD781-1ABE-D345-81D9-18CD5A5C69E2}"/>
              </a:ext>
            </a:extLst>
          </p:cNvPr>
          <p:cNvSpPr txBox="1">
            <a:spLocks/>
          </p:cNvSpPr>
          <p:nvPr/>
        </p:nvSpPr>
        <p:spPr>
          <a:xfrm>
            <a:off x="2800436" y="1769646"/>
            <a:ext cx="465195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lang="en-US" sz="1800" b="1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lang="en-US" sz="14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360000" indent="0" algn="l" defTabSz="914400" rtl="0" eaLnBrk="1" latinLnBrk="0" hangingPunct="1">
              <a:lnSpc>
                <a:spcPct val="90000"/>
              </a:lnSpc>
              <a:spcBef>
                <a:spcPts val="28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tabLst>
                <a:tab pos="8429625" algn="r"/>
              </a:tabLst>
              <a:defRPr lang="en-US" sz="1400" b="0" kern="1200" cap="all" baseline="0" noProof="0">
                <a:solidFill>
                  <a:srgbClr val="E60028"/>
                </a:solidFill>
                <a:latin typeface="+mn-lt"/>
                <a:ea typeface="+mn-ea"/>
                <a:cs typeface="Arial" pitchFamily="34" charset="0"/>
              </a:defRPr>
            </a:lvl3pPr>
            <a:lvl4pPr marL="720000" indent="-360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lang="en-US" sz="1200" kern="1200" cap="none" baseline="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540000" indent="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tabLst>
                <a:tab pos="7988300" algn="r"/>
              </a:tabLst>
              <a:defRPr lang="en-US" sz="800" b="1" kern="1200" cap="all" baseline="0" noProof="0">
                <a:solidFill>
                  <a:schemeClr val="bg2"/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 algn="ctr"/>
            <a:r>
              <a:rPr lang="ru-RU" sz="14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82808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>
            <a:extLst>
              <a:ext uri="{FF2B5EF4-FFF2-40B4-BE49-F238E27FC236}">
                <a16:creationId xmlns:a16="http://schemas.microsoft.com/office/drawing/2014/main" id="{F1A86B54-FD2A-46DE-9EAB-8B648D22B52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Montserrat" panose="00000500000000000000" pitchFamily="2" charset="-52"/>
            </a:endParaRP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id="{99F7BC13-2750-413C-AB35-66645DDC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351793"/>
            <a:ext cx="8496302" cy="243656"/>
          </a:xfrm>
        </p:spPr>
        <p:txBody>
          <a:bodyPr/>
          <a:lstStyle/>
          <a:p>
            <a:r>
              <a:rPr lang="ru-RU" b="1" dirty="0">
                <a:solidFill>
                  <a:srgbClr val="FFFFFF"/>
                </a:solidFill>
                <a:latin typeface="Montserrat" panose="00000500000000000000" pitchFamily="2" charset="-52"/>
              </a:rPr>
              <a:t>потренируемся</a:t>
            </a:r>
            <a:endParaRPr lang="en-US" b="1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BFE04DA-7B65-9C4E-B37E-C50B8AE51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8755"/>
            <a:ext cx="9144000" cy="147732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Рассчитайте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кредитную нагрузку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cap="none" dirty="0">
                <a:solidFill>
                  <a:srgbClr val="EF2334"/>
                </a:solidFill>
                <a:latin typeface="Montserrat" panose="00000500000000000000" pitchFamily="2" charset="-52"/>
              </a:rPr>
              <a:t>вашей семьи</a:t>
            </a:r>
            <a:b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000" b="0" cap="none" dirty="0">
                <a:solidFill>
                  <a:schemeClr val="bg1"/>
                </a:solidFill>
                <a:latin typeface="Montserrat" panose="00000500000000000000" pitchFamily="2" charset="-52"/>
              </a:rPr>
              <a:t>по 3 варианту расчета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0" cap="none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07FA105-CA7D-4343-BFBB-143EFD81483F}"/>
              </a:ext>
            </a:extLst>
          </p:cNvPr>
          <p:cNvSpPr/>
          <p:nvPr/>
        </p:nvSpPr>
        <p:spPr>
          <a:xfrm>
            <a:off x="4072467" y="1094513"/>
            <a:ext cx="697532" cy="697532"/>
          </a:xfrm>
          <a:prstGeom prst="ellipse">
            <a:avLst/>
          </a:prstGeom>
          <a:solidFill>
            <a:srgbClr val="002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52E648-D236-7D47-ADE9-752B93E90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10" y="1328428"/>
            <a:ext cx="391845" cy="2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70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G Group Identity">
  <a:themeElements>
    <a:clrScheme name="SG Theme Color 2018">
      <a:dk1>
        <a:srgbClr val="010101"/>
      </a:dk1>
      <a:lt1>
        <a:sysClr val="window" lastClr="FFFFFF"/>
      </a:lt1>
      <a:dk2>
        <a:srgbClr val="E55F50"/>
      </a:dk2>
      <a:lt2>
        <a:srgbClr val="E9041E"/>
      </a:lt2>
      <a:accent1>
        <a:srgbClr val="610F15"/>
      </a:accent1>
      <a:accent2>
        <a:srgbClr val="581D39"/>
      </a:accent2>
      <a:accent3>
        <a:srgbClr val="303A3C"/>
      </a:accent3>
      <a:accent4>
        <a:srgbClr val="292D3F"/>
      </a:accent4>
      <a:accent5>
        <a:srgbClr val="4D385E"/>
      </a:accent5>
      <a:accent6>
        <a:srgbClr val="EB2D90"/>
      </a:accent6>
      <a:hlink>
        <a:srgbClr val="E9041E"/>
      </a:hlink>
      <a:folHlink>
        <a:srgbClr val="E9041E"/>
      </a:folHlink>
    </a:clrScheme>
    <a:fontScheme name="SG Group 2018 Theme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spcBef>
            <a:spcPts val="1200"/>
          </a:spcBef>
          <a:defRPr sz="1200" dirty="0">
            <a:ea typeface="Source Sans Pro" pitchFamily="34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E4173809-C234-4463-899D-283D66DC3094}" vid="{680AC50C-474D-4D7E-8ACC-BA9A4660F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
</file>

<file path=customXml/item2.xm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2BCA1F-843C-4B4B-A020-BD488D8FC088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A303C94C-96E2-4848-96BC-7B3CF50BBAAB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52094505-7CFE-4331-AE47-C53AB6446B9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262EC9-87F2-43D4-9E8F-894A14C8298D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5.xml><?xml version="1.0" encoding="utf-8"?>
<ds:datastoreItem xmlns:ds="http://schemas.openxmlformats.org/officeDocument/2006/customXml" ds:itemID="{B6E15C36-4FEF-4F7E-B289-4748A02CF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 2018 - Template 16-9 - EN</Template>
  <TotalTime>7521</TotalTime>
  <Words>821</Words>
  <Application>Microsoft Office PowerPoint</Application>
  <PresentationFormat>Экран (16:9)</PresentationFormat>
  <Paragraphs>214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Montserrat</vt:lpstr>
      <vt:lpstr>Montserrat ExtraBold</vt:lpstr>
      <vt:lpstr>Source Sans Pro</vt:lpstr>
      <vt:lpstr>Wingdings</vt:lpstr>
      <vt:lpstr>Wingdings 3</vt:lpstr>
      <vt:lpstr>SG Group Identity</vt:lpstr>
      <vt:lpstr>Презентация PowerPoint</vt:lpstr>
      <vt:lpstr>Вечный вопрос</vt:lpstr>
      <vt:lpstr>Сегодня мы будем обсуждать</vt:lpstr>
      <vt:lpstr>Презентация PowerPoint</vt:lpstr>
      <vt:lpstr>Презентация PowerPoint</vt:lpstr>
      <vt:lpstr>способы расчета кредитной нагрузки</vt:lpstr>
      <vt:lpstr>способы расчета кредитной нагрузки</vt:lpstr>
      <vt:lpstr>способы расчета кредитной нагрузки</vt:lpstr>
      <vt:lpstr>потренируемся</vt:lpstr>
      <vt:lpstr>Презентация PowerPoint</vt:lpstr>
      <vt:lpstr>Стратегии досрочного погашения кредитов</vt:lpstr>
      <vt:lpstr>Презентация PowerPoint</vt:lpstr>
      <vt:lpstr>Пример применения СТРАТЕГИЙ</vt:lpstr>
      <vt:lpstr>Стратегии досрочного погашения кредитов</vt:lpstr>
      <vt:lpstr>Пример применения СТРАТЕГИЙ</vt:lpstr>
      <vt:lpstr>Презентация PowerPoint</vt:lpstr>
    </vt:vector>
  </TitlesOfParts>
  <Company>SOCIETE GENERALE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SG Group Template</dc:subject>
  <dc:creator>MELISSA HADJARA</dc:creator>
  <cp:keywords>C0 - Public</cp:keywords>
  <dc:description>C0 - Public |j,llsaj12398**C0)knasdals|</dc:description>
  <cp:lastModifiedBy>Виталий Максимов</cp:lastModifiedBy>
  <cp:revision>248</cp:revision>
  <cp:lastPrinted>2024-03-11T10:53:10Z</cp:lastPrinted>
  <dcterms:created xsi:type="dcterms:W3CDTF">2018-11-12T13:59:44Z</dcterms:created>
  <dcterms:modified xsi:type="dcterms:W3CDTF">2024-03-12T09:10:21Z</dcterms:modified>
  <cp:category>SG Group Template</cp:category>
  <cp:contentStatus>2018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_AssetClass">
    <vt:lpwstr>CORI_UK</vt:lpwstr>
  </property>
  <property fmtid="{D5CDD505-2E9C-101B-9397-08002B2CF9AE}" pid="3" name="FO_TypeTPL">
    <vt:lpwstr>CORI</vt:lpwstr>
  </property>
  <property fmtid="{D5CDD505-2E9C-101B-9397-08002B2CF9AE}" pid="4" name="FO_TPLNew">
    <vt:lpwstr>Yes</vt:lpwstr>
  </property>
  <property fmtid="{D5CDD505-2E9C-101B-9397-08002B2CF9AE}" pid="5" name="docIndexRef">
    <vt:lpwstr>d6c221e0-02f1-4cc7-80cb-09f482da1fbe</vt:lpwstr>
  </property>
  <property fmtid="{D5CDD505-2E9C-101B-9397-08002B2CF9AE}" pid="6" name="bjSaver">
    <vt:lpwstr>fB7huj5BR+k1BTBn+ncpwOtJ9ivrYn9l</vt:lpwstr>
  </property>
  <property fmtid="{D5CDD505-2E9C-101B-9397-08002B2CF9AE}" pid="7" name="Sensitivity">
    <vt:lpwstr>C0</vt:lpwstr>
  </property>
  <property fmtid="{D5CDD505-2E9C-101B-9397-08002B2CF9AE}" pid="8" name="Classification_DLP">
    <vt:lpwstr>C0_C0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policy="bd5b5c17-ff0e-4a45-8ade-b1db9e1fb804" origin="userSelected" xmlns="http://www.boldonj</vt:lpwstr>
  </property>
  <property fmtid="{D5CDD505-2E9C-101B-9397-08002B2CF9AE}" pid="10" name="bjDocumentLabelXML-0">
    <vt:lpwstr>ames.com/2008/01/sie/internal/label"&gt;&lt;element uid="id_classification_nonbusiness" value="" /&gt;&lt;/sisl&gt;</vt:lpwstr>
  </property>
  <property fmtid="{D5CDD505-2E9C-101B-9397-08002B2CF9AE}" pid="11" name="bjDocumentSecurityLabel">
    <vt:lpwstr>C0 | Общедоступная информация</vt:lpwstr>
  </property>
  <property fmtid="{D5CDD505-2E9C-101B-9397-08002B2CF9AE}" pid="12" name="bjLabelHistoryID">
    <vt:lpwstr>{532BCA1F-843C-4B4B-A020-BD488D8FC088}</vt:lpwstr>
  </property>
</Properties>
</file>