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xlsx" ContentType="application/vnd.openxmlformats-officedocument.spreadsheetml.sheet"/>
  <Default Extension="bin" ContentType="application/vnd.openxmlformats-officedocument.oleObject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371" r:id="rId4"/>
    <p:sldId id="259" r:id="rId5"/>
    <p:sldId id="261" r:id="rId6"/>
    <p:sldId id="265" r:id="rId7"/>
    <p:sldId id="266" r:id="rId8"/>
    <p:sldId id="374" r:id="rId9"/>
    <p:sldId id="267" r:id="rId10"/>
    <p:sldId id="378" r:id="rId11"/>
    <p:sldId id="268" r:id="rId12"/>
    <p:sldId id="375" r:id="rId13"/>
    <p:sldId id="276" r:id="rId14"/>
    <p:sldId id="372" r:id="rId15"/>
    <p:sldId id="277" r:id="rId16"/>
    <p:sldId id="278" r:id="rId17"/>
    <p:sldId id="270" r:id="rId18"/>
    <p:sldId id="279" r:id="rId19"/>
    <p:sldId id="269" r:id="rId20"/>
    <p:sldId id="380" r:id="rId21"/>
    <p:sldId id="382" r:id="rId22"/>
    <p:sldId id="386" r:id="rId23"/>
    <p:sldId id="385" r:id="rId24"/>
    <p:sldId id="387" r:id="rId25"/>
    <p:sldId id="388" r:id="rId26"/>
    <p:sldId id="275" r:id="rId27"/>
    <p:sldId id="273" r:id="rId28"/>
    <p:sldId id="274" r:id="rId29"/>
    <p:sldId id="271" r:id="rId30"/>
    <p:sldId id="389" r:id="rId31"/>
  </p:sldIdLst>
  <p:sldSz cx="12192000" cy="6858000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tags" Target="tags/tag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openxmlformats.org/officeDocument/2006/relationships/themeOverride" Target="../theme/themeOverrid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коллектив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48</c:v>
                </c:pt>
                <c:pt idx="1">
                  <c:v>104</c:v>
                </c:pt>
                <c:pt idx="2">
                  <c:v>131</c:v>
                </c:pt>
                <c:pt idx="3">
                  <c:v>164</c:v>
                </c:pt>
                <c:pt idx="4">
                  <c:v>192</c:v>
                </c:pt>
                <c:pt idx="5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6-47B1-9AE4-EAD06B200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93996544"/>
        <c:axId val="93998080"/>
      </c:barChart>
      <c:catAx>
        <c:axId val="9399654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93998080"/>
        <c:crosses val="autoZero"/>
        <c:auto val="0"/>
        <c:lblAlgn val="ctr"/>
        <c:lblOffset/>
        <c:noMultiLvlLbl val="0"/>
      </c:catAx>
      <c:valAx>
        <c:axId val="9399808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9399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800" b="0" i="0" u="none" strike="noStrike" kern="120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1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/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Понравилось участие в программе наставничества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Результаты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6C-4213-BE9B-1EC16E424C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Место работы в МАОУ СШ №156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Результаты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6C-4213-BE9B-1EC16E424C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Желание участвовать в культурной жизни школы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Результаты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6C-4213-BE9B-1EC16E424C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Желание участвовать в конкурсах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Результаты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6C-4213-BE9B-1EC16E424CA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Повышение мотивации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Результаты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6C-4213-BE9B-1EC16E424CA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Развитие профессиональных компетенций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Результаты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6C-4213-BE9B-1EC16E424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65520896"/>
        <c:axId val="165522432"/>
      </c:barChart>
      <c:catAx>
        <c:axId val="16552089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65522432"/>
        <c:crosses val="autoZero"/>
        <c:auto val="0"/>
        <c:lblAlgn val="ctr"/>
        <c:lblOffset/>
        <c:noMultiLvlLbl val="0"/>
      </c:catAx>
      <c:valAx>
        <c:axId val="16552243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6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  <c:crossAx val="16552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37040281295776"/>
          <c:y val="0.0011019938392564654"/>
          <c:w val="0.5993303656578064"/>
          <c:h val="0.539532959461212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1800" b="0" i="0" u="none" strike="noStrike" kern="120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1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/>
</c:chartSpace>
</file>

<file path=ppt/diagrams/_rels/data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png" /><Relationship Id="rId2" Type="http://schemas.openxmlformats.org/officeDocument/2006/relationships/hyperlink" Target="https://pngimg.com/download/62516" TargetMode="External" /><Relationship Id="rId3" Type="http://schemas.openxmlformats.org/officeDocument/2006/relationships/image" Target="../media/image49.jpe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Relationship Id="rId6" Type="http://schemas.openxmlformats.org/officeDocument/2006/relationships/image" Target="../media/image52.jpeg" /></Relationships>
</file>

<file path=ppt/diagrams/_rels/drawing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png" /><Relationship Id="rId2" Type="http://schemas.openxmlformats.org/officeDocument/2006/relationships/hyperlink" Target="https://pngimg.com/download/62516" TargetMode="External" /><Relationship Id="rId3" Type="http://schemas.openxmlformats.org/officeDocument/2006/relationships/image" Target="../media/image49.jpe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Relationship Id="rId6" Type="http://schemas.openxmlformats.org/officeDocument/2006/relationships/image" Target="../media/image52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95F1766-3344-4AFE-A1D6-611CC0B76C93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/>
      </dgm:t>
    </dgm:pt>
    <dgm:pt modelId="{DF12863B-FA54-4DC0-B6CA-8484E65AB2EB}" type="parTrans" cxnId="{4BE94D62-DCF7-4FBE-8625-2B060E36A23D}">
      <dgm:prSet/>
      <dgm:spPr/>
      <dgm:t>
        <a:bodyPr/>
        <a:lstStyle/>
        <a:p>
          <a:endParaRPr lang="ru-RU"/>
        </a:p>
      </dgm:t>
    </dgm:pt>
    <dgm:pt modelId="{EE1F0017-FC68-437C-AFD0-BD54747456D2}">
      <dgm:prSet phldrT="[Текст]" custT="1"/>
      <dgm:spPr/>
      <dgm:t>
        <a:bodyPr/>
        <a:lstStyle/>
        <a:p>
          <a:pPr algn="just"/>
          <a:endParaRPr lang="ru-RU" sz="1800" b="1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  <a:p>
          <a:pPr algn="just"/>
          <a:r>
            <a:rPr lang="ru-RU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ЭТАП</a:t>
          </a:r>
          <a:r>
            <a: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 оценивание соответствия профессиональных компетенций учителя требованиям профессионального стандарта педагога</a:t>
          </a:r>
        </a:p>
        <a:p>
          <a:pPr algn="ctr"/>
          <a:endParaRPr lang="ru-RU" sz="1800"/>
        </a:p>
      </dgm:t>
    </dgm:pt>
    <dgm:pt modelId="{B839D692-E430-4F96-B609-23C69054E690}" type="sibTrans" cxnId="{4BE94D62-DCF7-4FBE-8625-2B060E36A23D}">
      <dgm:prSet/>
      <dgm:spPr/>
      <dgm:t>
        <a:bodyPr/>
        <a:lstStyle/>
        <a:p>
          <a:endParaRPr lang="ru-RU"/>
        </a:p>
      </dgm:t>
    </dgm:pt>
    <dgm:pt modelId="{8AFD12DE-6D4B-4388-968F-C2FCD958EB6D}" type="parTrans" cxnId="{76F5EE08-2462-4459-A6CD-9425ABBE2A19}">
      <dgm:prSet/>
      <dgm:spPr/>
      <dgm:t>
        <a:bodyPr/>
        <a:lstStyle/>
        <a:p>
          <a:endParaRPr lang="ru-RU"/>
        </a:p>
      </dgm:t>
    </dgm:pt>
    <dgm:pt modelId="{51A45601-BB7B-4B6C-B31D-7F6C2662FCE0}">
      <dgm:prSet custT="1"/>
      <dgm:spPr/>
      <dgm:t>
        <a:bodyPr/>
        <a:lstStyle/>
        <a:p>
          <a:pPr algn="l"/>
          <a:r>
            <a: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ЭТАП: совершенствование западающих профессиональных компетенций</a:t>
          </a:r>
        </a:p>
      </dgm:t>
    </dgm:pt>
    <dgm:pt modelId="{D2540C6A-51DB-4026-BCBD-9491A3C600B5}" type="sibTrans" cxnId="{76F5EE08-2462-4459-A6CD-9425ABBE2A19}">
      <dgm:prSet/>
      <dgm:spPr/>
      <dgm:t>
        <a:bodyPr/>
        <a:lstStyle/>
        <a:p>
          <a:endParaRPr lang="ru-RU"/>
        </a:p>
      </dgm:t>
    </dgm:pt>
    <dgm:pt modelId="{9AECC2B3-1E0D-47D3-8361-D6A68E76CCEC}" type="parTrans" cxnId="{D3203DE2-F5B7-4D78-A34A-D2DCC5C6BDDA}">
      <dgm:prSet/>
      <dgm:spPr/>
      <dgm:t>
        <a:bodyPr/>
        <a:lstStyle/>
        <a:p>
          <a:endParaRPr lang="ru-RU"/>
        </a:p>
      </dgm:t>
    </dgm:pt>
    <dgm:pt modelId="{DD38E894-9974-4162-B4E6-CE45EC869865}">
      <dgm:prSet phldrT="[Текст]" custT="1"/>
      <dgm:spPr/>
      <dgm:t>
        <a:bodyPr/>
        <a:lstStyle/>
        <a:p>
          <a:pPr algn="l"/>
          <a:r>
            <a: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ЭТАП: работа проектных офисов</a:t>
          </a:r>
        </a:p>
      </dgm:t>
    </dgm:pt>
    <dgm:pt modelId="{CCC4D844-0EAB-44CC-9FF3-83EB1BAA1795}" type="sibTrans" cxnId="{D3203DE2-F5B7-4D78-A34A-D2DCC5C6BDDA}">
      <dgm:prSet/>
      <dgm:spPr/>
      <dgm:t>
        <a:bodyPr/>
        <a:lstStyle/>
        <a:p>
          <a:endParaRPr lang="ru-RU"/>
        </a:p>
      </dgm:t>
    </dgm:pt>
    <dgm:pt modelId="{75D1CB0F-12CE-4ADC-9AF8-064F8605EEBB}" type="parTrans" cxnId="{3BE248BF-0E89-47C3-B824-1808A5B36B7F}">
      <dgm:prSet/>
      <dgm:spPr/>
      <dgm:t>
        <a:bodyPr/>
        <a:lstStyle/>
        <a:p>
          <a:endParaRPr lang="ru-RU"/>
        </a:p>
      </dgm:t>
    </dgm:pt>
    <dgm:pt modelId="{5B239C45-49F9-43D3-8442-BECC2532329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ЭТАП: выстраивание индивидуальных образовательных маршрутов </a:t>
          </a:r>
        </a:p>
      </dgm:t>
    </dgm:pt>
    <dgm:pt modelId="{0937E39C-17CE-45C7-999C-088F22A18CF5}" type="sibTrans" cxnId="{3BE248BF-0E89-47C3-B824-1808A5B36B7F}">
      <dgm:prSet/>
      <dgm:spPr/>
      <dgm:t>
        <a:bodyPr/>
        <a:lstStyle/>
        <a:p>
          <a:endParaRPr lang="ru-RU"/>
        </a:p>
      </dgm:t>
    </dgm:pt>
    <dgm:pt modelId="{3BB37D81-B06D-4E33-B902-63D183742BB5}" type="parTrans" cxnId="{F42A2244-84E5-4C1D-B30E-2F1832BAFB53}">
      <dgm:prSet/>
      <dgm:spPr/>
      <dgm:t>
        <a:bodyPr/>
        <a:lstStyle/>
        <a:p>
          <a:endParaRPr lang="ru-RU"/>
        </a:p>
      </dgm:t>
    </dgm:pt>
    <dgm:pt modelId="{8A302E57-386D-41ED-A62E-C7F26901AE76}">
      <dgm:prSet custT="1"/>
      <dgm:spPr/>
      <dgm:t>
        <a:bodyPr/>
        <a:lstStyle/>
        <a:p>
          <a:pPr algn="l"/>
          <a:r>
            <a: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 ЭТАП: рефлексия </a:t>
          </a:r>
        </a:p>
      </dgm:t>
    </dgm:pt>
    <dgm:pt modelId="{1E597B6F-EE3A-4CEF-A5C7-AE4FFC358A01}" type="sibTrans" cxnId="{F42A2244-84E5-4C1D-B30E-2F1832BAFB53}">
      <dgm:prSet/>
      <dgm:spPr/>
      <dgm:t>
        <a:bodyPr/>
        <a:lstStyle/>
        <a:p>
          <a:endParaRPr lang="ru-RU"/>
        </a:p>
      </dgm:t>
    </dgm:pt>
    <dgm:pt modelId="{76C1C1C4-780A-4073-B0E4-BB86F745A646}" type="pres">
      <dgm:prSet presAssocID="{295F1766-3344-4AFE-A1D6-611CC0B76C93}" presName="linearFlow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D856BFB4-F298-4CE8-BB13-ECAD0BF069F0}" type="pres">
      <dgm:prSet presAssocID="{EE1F0017-FC68-437C-AFD0-BD54747456D2}" presName="composite"/>
      <dgm:spPr/>
      <dgm:t>
        <a:bodyPr/>
        <a:lstStyle/>
        <a:p/>
      </dgm:t>
    </dgm:pt>
    <dgm:pt modelId="{50F833FA-DA90-4D58-9553-1BA6F6A5BDAA}" type="pres">
      <dgm:prSet presAssocID="{EE1F0017-FC68-437C-AFD0-BD54747456D2}" presName="imgShp" presStyleLbl="fgImgPlace1" presStyleCnt="5" custLinFactX="-10458" custLinFactNeighborX="-100000" custLinFactNeighborY="9495"/>
      <dgm:spPr>
        <a:blipFill>
          <a:blip r:embed="rId1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2" r:embed="rId2"/>
              </a:ext>
            </a:extLst>
          </a:blip>
          <a:stretch>
            <a:fillRect l="-8000" r="-8000"/>
          </a:stretch>
        </a:blipFill>
      </dgm:spPr>
      <dgm:t>
        <a:bodyPr/>
        <a:lstStyle/>
        <a:p/>
      </dgm:t>
    </dgm:pt>
    <dgm:pt modelId="{BD748D23-EC7E-4414-B4A5-B37111A90270}" type="pres">
      <dgm:prSet presAssocID="{EE1F0017-FC68-437C-AFD0-BD54747456D2}" presName="txShp" presStyleLbl="node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65E0A-FBDD-46C6-B6BC-4CD78CEAC407}" type="pres">
      <dgm:prSet presAssocID="{B839D692-E430-4F96-B609-23C69054E690}" presName="spacing"/>
      <dgm:spPr/>
      <dgm:t>
        <a:bodyPr/>
        <a:lstStyle/>
        <a:p/>
      </dgm:t>
    </dgm:pt>
    <dgm:pt modelId="{DC4C0ED3-ECDA-417C-AA66-BA6C1FB7ADC9}" type="pres">
      <dgm:prSet presAssocID="{51A45601-BB7B-4B6C-B31D-7F6C2662FCE0}" presName="composite"/>
      <dgm:spPr/>
      <dgm:t>
        <a:bodyPr/>
        <a:lstStyle/>
        <a:p/>
      </dgm:t>
    </dgm:pt>
    <dgm:pt modelId="{44487B10-C5D6-4FB2-AAB8-620A182D8656}" type="pres">
      <dgm:prSet presAssocID="{51A45601-BB7B-4B6C-B31D-7F6C2662FCE0}" presName="imgShp" presStyleLbl="fgImgPlace1" presStyleIdx="1" presStyleCnt="5" custLinFactX="-14688" custLinFactNeighborX="-100000" custLinFactNeighborY="-1272"/>
      <dgm:spPr>
        <a:blipFill rotWithShape="1">
          <a:blip r:embed="rId3"/>
          <a:stretch>
            <a:fillRect l="-34000" r="-34000"/>
          </a:stretch>
        </a:blipFill>
      </dgm:spPr>
      <dgm:t>
        <a:bodyPr/>
        <a:lstStyle/>
        <a:p/>
      </dgm:t>
    </dgm:pt>
    <dgm:pt modelId="{A35C9DEA-D61B-4707-9626-B412FA7A01BF}" type="pres">
      <dgm:prSet presAssocID="{51A45601-BB7B-4B6C-B31D-7F6C2662FCE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A0924-C4CC-40AB-9353-F9E21D188778}" type="pres">
      <dgm:prSet presAssocID="{D2540C6A-51DB-4026-BCBD-9491A3C600B5}" presName="spacing"/>
      <dgm:spPr/>
      <dgm:t>
        <a:bodyPr/>
        <a:lstStyle/>
        <a:p/>
      </dgm:t>
    </dgm:pt>
    <dgm:pt modelId="{3376B239-2D9F-411E-94D9-835B8FF9BF93}" type="pres">
      <dgm:prSet presAssocID="{DD38E894-9974-4162-B4E6-CE45EC869865}" presName="composite"/>
      <dgm:spPr/>
      <dgm:t>
        <a:bodyPr/>
        <a:lstStyle/>
        <a:p/>
      </dgm:t>
    </dgm:pt>
    <dgm:pt modelId="{8C1CF941-18E4-4CB2-B00B-734C8D268C9D}" type="pres">
      <dgm:prSet presAssocID="{DD38E894-9974-4162-B4E6-CE45EC869865}" presName="imgShp" presStyleLbl="fgImgPlace1" presStyleIdx="2" presStyleCnt="5" custLinFactX="-16633" custLinFactNeighborX="-100000" custLinFactNeighborY="1609"/>
      <dgm:spPr>
        <a:blipFill rotWithShape="1">
          <a:blip r:embed="rId4"/>
          <a:stretch>
            <a:fillRect l="-25000" r="-25000"/>
          </a:stretch>
        </a:blipFill>
      </dgm:spPr>
      <dgm:t>
        <a:bodyPr/>
        <a:lstStyle/>
        <a:p/>
      </dgm:t>
    </dgm:pt>
    <dgm:pt modelId="{D62861B0-8603-44D3-9FB8-7F9CAE86A1E5}" type="pres">
      <dgm:prSet presAssocID="{DD38E894-9974-4162-B4E6-CE45EC869865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8F050-6AF7-4C50-BDE0-44F2C7257237}" type="pres">
      <dgm:prSet presAssocID="{CCC4D844-0EAB-44CC-9FF3-83EB1BAA1795}" presName="spacing"/>
      <dgm:spPr/>
      <dgm:t>
        <a:bodyPr/>
        <a:lstStyle/>
        <a:p/>
      </dgm:t>
    </dgm:pt>
    <dgm:pt modelId="{250516A0-8AE7-4179-A8A6-1F6EEA9EDEAA}" type="pres">
      <dgm:prSet presAssocID="{5B239C45-49F9-43D3-8442-BECC25323295}" presName="composite"/>
      <dgm:spPr/>
      <dgm:t>
        <a:bodyPr/>
        <a:lstStyle/>
        <a:p/>
      </dgm:t>
    </dgm:pt>
    <dgm:pt modelId="{ADD7F7B4-D920-4C7F-BF4E-85E5F7F68EE5}" type="pres">
      <dgm:prSet presAssocID="{5B239C45-49F9-43D3-8442-BECC25323295}" presName="imgShp" presStyleLbl="fgImgPlace1" presStyleIdx="3" presStyleCnt="5" custLinFactX="-17982" custLinFactNeighborX="-100000" custLinFactNeighborY="-1272"/>
      <dgm:spPr>
        <a:blipFill rotWithShape="1">
          <a:blip r:embed="rId5"/>
          <a:stretch>
            <a:fillRect l="-39000" r="-39000"/>
          </a:stretch>
        </a:blipFill>
      </dgm:spPr>
      <dgm:t>
        <a:bodyPr/>
        <a:lstStyle/>
        <a:p/>
      </dgm:t>
    </dgm:pt>
    <dgm:pt modelId="{6A04D33D-9401-4DFB-8D92-09B71D2584B1}" type="pres">
      <dgm:prSet presAssocID="{5B239C45-49F9-43D3-8442-BECC25323295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87075-A15D-4EB1-A0BA-6E50EAA4B758}" type="pres">
      <dgm:prSet presAssocID="{0937E39C-17CE-45C7-999C-088F22A18CF5}" presName="spacing"/>
      <dgm:spPr/>
      <dgm:t>
        <a:bodyPr/>
        <a:lstStyle/>
        <a:p/>
      </dgm:t>
    </dgm:pt>
    <dgm:pt modelId="{68D79790-0386-41A2-911B-07460FC57273}" type="pres">
      <dgm:prSet presAssocID="{8A302E57-386D-41ED-A62E-C7F26901AE76}" presName="composite"/>
      <dgm:spPr/>
      <dgm:t>
        <a:bodyPr/>
        <a:lstStyle/>
        <a:p/>
      </dgm:t>
    </dgm:pt>
    <dgm:pt modelId="{E8D15D52-CACF-4B20-BBDE-E48F7FB4A713}" type="pres">
      <dgm:prSet presAssocID="{8A302E57-386D-41ED-A62E-C7F26901AE76}" presName="imgShp" presStyleLbl="fgImgPlace1" presStyleIdx="4" presStyleCnt="5" custLinFactX="-19058" custLinFactNeighborX="-100000" custLinFactNeighborY="-8045"/>
      <dgm:spPr>
        <a:blipFill rotWithShape="1">
          <a:blip r:embed="rId6"/>
          <a:stretch>
            <a:fillRect t="-6000" b="-6000"/>
          </a:stretch>
        </a:blipFill>
      </dgm:spPr>
      <dgm:t>
        <a:bodyPr/>
        <a:lstStyle/>
        <a:p/>
      </dgm:t>
    </dgm:pt>
    <dgm:pt modelId="{C9FCC406-3863-449D-AD77-ACBEE0124FB6}" type="pres">
      <dgm:prSet presAssocID="{8A302E57-386D-41ED-A62E-C7F26901AE7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E94D62-DCF7-4FBE-8625-2B060E36A23D}" srcId="{295F1766-3344-4AFE-A1D6-611CC0B76C93}" destId="{EE1F0017-FC68-437C-AFD0-BD54747456D2}" srcOrd="0" destOrd="0" parTransId="{DF12863B-FA54-4DC0-B6CA-8484E65AB2EB}" sibTransId="{B839D692-E430-4F96-B609-23C69054E690}"/>
    <dgm:cxn modelId="{76F5EE08-2462-4459-A6CD-9425ABBE2A19}" srcId="{295F1766-3344-4AFE-A1D6-611CC0B76C93}" destId="{51A45601-BB7B-4B6C-B31D-7F6C2662FCE0}" srcOrd="1" destOrd="0" parTransId="{8AFD12DE-6D4B-4388-968F-C2FCD958EB6D}" sibTransId="{D2540C6A-51DB-4026-BCBD-9491A3C600B5}"/>
    <dgm:cxn modelId="{D3203DE2-F5B7-4D78-A34A-D2DCC5C6BDDA}" srcId="{295F1766-3344-4AFE-A1D6-611CC0B76C93}" destId="{DD38E894-9974-4162-B4E6-CE45EC869865}" srcOrd="2" destOrd="0" parTransId="{9AECC2B3-1E0D-47D3-8361-D6A68E76CCEC}" sibTransId="{CCC4D844-0EAB-44CC-9FF3-83EB1BAA1795}"/>
    <dgm:cxn modelId="{3BE248BF-0E89-47C3-B824-1808A5B36B7F}" srcId="{295F1766-3344-4AFE-A1D6-611CC0B76C93}" destId="{5B239C45-49F9-43D3-8442-BECC25323295}" srcOrd="3" destOrd="0" parTransId="{75D1CB0F-12CE-4ADC-9AF8-064F8605EEBB}" sibTransId="{0937E39C-17CE-45C7-999C-088F22A18CF5}"/>
    <dgm:cxn modelId="{F42A2244-84E5-4C1D-B30E-2F1832BAFB53}" srcId="{295F1766-3344-4AFE-A1D6-611CC0B76C93}" destId="{8A302E57-386D-41ED-A62E-C7F26901AE76}" srcOrd="4" destOrd="0" parTransId="{3BB37D81-B06D-4E33-B902-63D183742BB5}" sibTransId="{1E597B6F-EE3A-4CEF-A5C7-AE4FFC358A01}"/>
    <dgm:cxn modelId="{C005FE4F-489C-4863-9985-7E4BA4AE27F1}" type="presOf" srcId="{295F1766-3344-4AFE-A1D6-611CC0B76C93}" destId="{76C1C1C4-780A-4073-B0E4-BB86F745A646}" srcOrd="0" destOrd="0" presId="urn:microsoft.com/office/officeart/2005/8/layout/vList3#1"/>
    <dgm:cxn modelId="{F4D01F36-0F3D-4E57-BABD-506D51064F39}" type="presParOf" srcId="{76C1C1C4-780A-4073-B0E4-BB86F745A646}" destId="{D856BFB4-F298-4CE8-BB13-ECAD0BF069F0}" srcOrd="0" destOrd="0" presId="urn:microsoft.com/office/officeart/2005/8/layout/vList3#1"/>
    <dgm:cxn modelId="{A5F60D32-7E6A-40B5-B995-30212F48598A}" type="presParOf" srcId="{D856BFB4-F298-4CE8-BB13-ECAD0BF069F0}" destId="{50F833FA-DA90-4D58-9553-1BA6F6A5BDAA}" srcOrd="0" destOrd="0" presId="urn:microsoft.com/office/officeart/2005/8/layout/vList3#1"/>
    <dgm:cxn modelId="{57F0D251-D669-401D-8552-A693A7D79881}" type="presParOf" srcId="{D856BFB4-F298-4CE8-BB13-ECAD0BF069F0}" destId="{BD748D23-EC7E-4414-B4A5-B37111A90270}" srcOrd="1" destOrd="0" presId="urn:microsoft.com/office/officeart/2005/8/layout/vList3#1"/>
    <dgm:cxn modelId="{A299CB2A-4BB6-489A-842C-1DD6AA02FBBF}" type="presOf" srcId="{EE1F0017-FC68-437C-AFD0-BD54747456D2}" destId="{BD748D23-EC7E-4414-B4A5-B37111A90270}" srcOrd="0" destOrd="0" presId="urn:microsoft.com/office/officeart/2005/8/layout/vList3#1"/>
    <dgm:cxn modelId="{91A2520C-F686-406A-AC3C-68CAE367079F}" type="presParOf" srcId="{76C1C1C4-780A-4073-B0E4-BB86F745A646}" destId="{47765E0A-FBDD-46C6-B6BC-4CD78CEAC407}" srcOrd="1" destOrd="0" presId="urn:microsoft.com/office/officeart/2005/8/layout/vList3#1"/>
    <dgm:cxn modelId="{FB88ED48-FEC6-45A2-A2EB-849E6C6FFDAC}" type="presParOf" srcId="{76C1C1C4-780A-4073-B0E4-BB86F745A646}" destId="{DC4C0ED3-ECDA-417C-AA66-BA6C1FB7ADC9}" srcOrd="2" destOrd="0" presId="urn:microsoft.com/office/officeart/2005/8/layout/vList3#1"/>
    <dgm:cxn modelId="{5FF8A652-623F-4763-BAFA-EE01BE73E038}" type="presParOf" srcId="{DC4C0ED3-ECDA-417C-AA66-BA6C1FB7ADC9}" destId="{44487B10-C5D6-4FB2-AAB8-620A182D8656}" srcOrd="0" destOrd="0" presId="urn:microsoft.com/office/officeart/2005/8/layout/vList3#1"/>
    <dgm:cxn modelId="{6FCFD8FC-AF93-4F6D-8490-288EAE5D4EED}" type="presParOf" srcId="{DC4C0ED3-ECDA-417C-AA66-BA6C1FB7ADC9}" destId="{A35C9DEA-D61B-4707-9626-B412FA7A01BF}" srcOrd="1" destOrd="0" presId="urn:microsoft.com/office/officeart/2005/8/layout/vList3#1"/>
    <dgm:cxn modelId="{D631DCC9-E3DF-467C-A510-AD590CBF6677}" type="presOf" srcId="{51A45601-BB7B-4B6C-B31D-7F6C2662FCE0}" destId="{A35C9DEA-D61B-4707-9626-B412FA7A01BF}" srcOrd="0" destOrd="0" presId="urn:microsoft.com/office/officeart/2005/8/layout/vList3#1"/>
    <dgm:cxn modelId="{BBEC0F47-92B4-4EAB-9A2F-2D89DC5416E2}" type="presParOf" srcId="{76C1C1C4-780A-4073-B0E4-BB86F745A646}" destId="{FF1A0924-C4CC-40AB-9353-F9E21D188778}" srcOrd="3" destOrd="0" presId="urn:microsoft.com/office/officeart/2005/8/layout/vList3#1"/>
    <dgm:cxn modelId="{9F5125B0-2A80-4F35-90A4-021266AA0717}" type="presParOf" srcId="{76C1C1C4-780A-4073-B0E4-BB86F745A646}" destId="{3376B239-2D9F-411E-94D9-835B8FF9BF93}" srcOrd="4" destOrd="0" presId="urn:microsoft.com/office/officeart/2005/8/layout/vList3#1"/>
    <dgm:cxn modelId="{96FE9EF8-8020-42DD-8097-7F5D8CA206C7}" type="presParOf" srcId="{3376B239-2D9F-411E-94D9-835B8FF9BF93}" destId="{8C1CF941-18E4-4CB2-B00B-734C8D268C9D}" srcOrd="0" destOrd="0" presId="urn:microsoft.com/office/officeart/2005/8/layout/vList3#1"/>
    <dgm:cxn modelId="{C264A497-15D9-48FC-97D9-0AA8EEC58ED9}" type="presParOf" srcId="{3376B239-2D9F-411E-94D9-835B8FF9BF93}" destId="{D62861B0-8603-44D3-9FB8-7F9CAE86A1E5}" srcOrd="1" destOrd="0" presId="urn:microsoft.com/office/officeart/2005/8/layout/vList3#1"/>
    <dgm:cxn modelId="{ECC40038-3109-452E-8F8D-44808656FBB2}" type="presOf" srcId="{DD38E894-9974-4162-B4E6-CE45EC869865}" destId="{D62861B0-8603-44D3-9FB8-7F9CAE86A1E5}" srcOrd="0" destOrd="0" presId="urn:microsoft.com/office/officeart/2005/8/layout/vList3#1"/>
    <dgm:cxn modelId="{ACA2EE96-9521-4410-81B0-92FF7164E891}" type="presParOf" srcId="{76C1C1C4-780A-4073-B0E4-BB86F745A646}" destId="{5398F050-6AF7-4C50-BDE0-44F2C7257237}" srcOrd="5" destOrd="0" presId="urn:microsoft.com/office/officeart/2005/8/layout/vList3#1"/>
    <dgm:cxn modelId="{FBD1BCCA-716D-4D1F-B3B7-FCD6F6D4E5D5}" type="presParOf" srcId="{76C1C1C4-780A-4073-B0E4-BB86F745A646}" destId="{250516A0-8AE7-4179-A8A6-1F6EEA9EDEAA}" srcOrd="6" destOrd="0" presId="urn:microsoft.com/office/officeart/2005/8/layout/vList3#1"/>
    <dgm:cxn modelId="{3AC8E8E8-B06B-4369-8EFC-C105921E7DDF}" type="presParOf" srcId="{250516A0-8AE7-4179-A8A6-1F6EEA9EDEAA}" destId="{ADD7F7B4-D920-4C7F-BF4E-85E5F7F68EE5}" srcOrd="0" destOrd="0" presId="urn:microsoft.com/office/officeart/2005/8/layout/vList3#1"/>
    <dgm:cxn modelId="{C20BCCB4-D81C-4987-A046-47C4048DA885}" type="presParOf" srcId="{250516A0-8AE7-4179-A8A6-1F6EEA9EDEAA}" destId="{6A04D33D-9401-4DFB-8D92-09B71D2584B1}" srcOrd="1" destOrd="0" presId="urn:microsoft.com/office/officeart/2005/8/layout/vList3#1"/>
    <dgm:cxn modelId="{3BDB060E-212F-4298-89B2-18CE9EC37FFF}" type="presOf" srcId="{5B239C45-49F9-43D3-8442-BECC25323295}" destId="{6A04D33D-9401-4DFB-8D92-09B71D2584B1}" srcOrd="0" destOrd="0" presId="urn:microsoft.com/office/officeart/2005/8/layout/vList3#1"/>
    <dgm:cxn modelId="{5478ECB0-9244-420C-8EBE-9A5825A855BE}" type="presParOf" srcId="{76C1C1C4-780A-4073-B0E4-BB86F745A646}" destId="{FAD87075-A15D-4EB1-A0BA-6E50EAA4B758}" srcOrd="7" destOrd="0" presId="urn:microsoft.com/office/officeart/2005/8/layout/vList3#1"/>
    <dgm:cxn modelId="{642EF601-DB45-4F73-882E-F052BED9C3EE}" type="presParOf" srcId="{76C1C1C4-780A-4073-B0E4-BB86F745A646}" destId="{68D79790-0386-41A2-911B-07460FC57273}" srcOrd="8" destOrd="0" presId="urn:microsoft.com/office/officeart/2005/8/layout/vList3#1"/>
    <dgm:cxn modelId="{4BB818A2-893F-4920-9937-F2158CF5C426}" type="presParOf" srcId="{68D79790-0386-41A2-911B-07460FC57273}" destId="{E8D15D52-CACF-4B20-BBDE-E48F7FB4A713}" srcOrd="0" destOrd="0" presId="urn:microsoft.com/office/officeart/2005/8/layout/vList3#1"/>
    <dgm:cxn modelId="{6FBC0331-54DF-4074-8418-ABA303D2ACE2}" type="presParOf" srcId="{68D79790-0386-41A2-911B-07460FC57273}" destId="{C9FCC406-3863-449D-AD77-ACBEE0124FB6}" srcOrd="1" destOrd="0" presId="urn:microsoft.com/office/officeart/2005/8/layout/vList3#1"/>
    <dgm:cxn modelId="{EBE6A319-BCB3-490B-9CB6-C113A29448E1}" type="presOf" srcId="{8A302E57-386D-41ED-A62E-C7F26901AE76}" destId="{C9FCC406-3863-449D-AD77-ACBEE0124FB6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" name=""/>
      <dsp:cNvGrpSpPr/>
    </dsp:nvGrpSpPr>
    <dsp:grpSpPr/>
    <dsp:sp modelId="{BD748D23-EC7E-4414-B4A5-B37111A90270}">
      <dsp:nvSpPr>
        <dsp:cNvPr id="4" name=""/>
        <dsp:cNvSpPr/>
      </dsp:nvSpPr>
      <dsp:spPr>
        <a:xfrm rot="10800000">
          <a:off x="2175663" y="1382"/>
          <a:ext cx="7769860" cy="87437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75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solidFill>
              <a:schemeClr val="tx1"/>
            </a:solidFill>
            <a:latin typeface="Times New Roman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ЭТАП</a:t>
          </a:r>
          <a:r>
            <a:rPr lang="ru-RU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 оценивание соответствия профессиональных компетенций учителя требованиям профессионального стандарта педагога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394257" y="1382"/>
        <a:ext cx="7551266" cy="874374"/>
      </dsp:txXfrm>
    </dsp:sp>
    <dsp:sp modelId="{50F833FA-DA90-4D58-9553-1BA6F6A5BDAA}">
      <dsp:nvSpPr>
        <dsp:cNvPr id="5" name=""/>
        <dsp:cNvSpPr/>
      </dsp:nvSpPr>
      <dsp:spPr>
        <a:xfrm>
          <a:off x="772659" y="84404"/>
          <a:ext cx="874374" cy="874374"/>
        </a:xfrm>
        <a:prstGeom prst="ellipse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2" r:embed="rId2"/>
              </a:ext>
            </a:extLst>
          </a:blip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A35C9DEA-D61B-4707-9626-B412FA7A01BF}">
      <dsp:nvSpPr>
        <dsp:cNvPr id="6" name=""/>
        <dsp:cNvSpPr/>
      </dsp:nvSpPr>
      <dsp:spPr>
        <a:xfrm rot="10800000">
          <a:off x="2175663" y="1136764"/>
          <a:ext cx="7769860" cy="874374"/>
        </a:xfrm>
        <a:prstGeom prst="homePlat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75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ЭТАП: совершенствование западающих профессиональных компетенций</a:t>
          </a:r>
        </a:p>
      </dsp:txBody>
      <dsp:txXfrm rot="10800000">
        <a:off x="2394257" y="1136764"/>
        <a:ext cx="7551266" cy="874374"/>
      </dsp:txXfrm>
    </dsp:sp>
    <dsp:sp modelId="{44487B10-C5D6-4FB2-AAB8-620A182D8656}">
      <dsp:nvSpPr>
        <dsp:cNvPr id="7" name=""/>
        <dsp:cNvSpPr/>
      </dsp:nvSpPr>
      <dsp:spPr>
        <a:xfrm>
          <a:off x="735673" y="1125642"/>
          <a:ext cx="874374" cy="874374"/>
        </a:xfrm>
        <a:prstGeom prst="ellipse">
          <a:avLst/>
        </a:prstGeom>
        <a:blipFill rotWithShape="1">
          <a:blip r:embed="rId3"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D62861B0-8603-44D3-9FB8-7F9CAE86A1E5}">
      <dsp:nvSpPr>
        <dsp:cNvPr id="8" name=""/>
        <dsp:cNvSpPr/>
      </dsp:nvSpPr>
      <dsp:spPr>
        <a:xfrm rot="10800000">
          <a:off x="2175663" y="2272146"/>
          <a:ext cx="7769860" cy="874374"/>
        </a:xfrm>
        <a:prstGeom prst="homePlat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75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ЭТАП: работа проектных офисов</a:t>
          </a:r>
        </a:p>
      </dsp:txBody>
      <dsp:txXfrm rot="10800000">
        <a:off x="2394257" y="2272146"/>
        <a:ext cx="7551266" cy="874374"/>
      </dsp:txXfrm>
    </dsp:sp>
    <dsp:sp modelId="{8C1CF941-18E4-4CB2-B00B-734C8D268C9D}">
      <dsp:nvSpPr>
        <dsp:cNvPr id="9" name=""/>
        <dsp:cNvSpPr/>
      </dsp:nvSpPr>
      <dsp:spPr>
        <a:xfrm>
          <a:off x="718667" y="2286214"/>
          <a:ext cx="874374" cy="874374"/>
        </a:xfrm>
        <a:prstGeom prst="ellipse">
          <a:avLst/>
        </a:prstGeom>
        <a:blipFill rotWithShape="1">
          <a:blip r:embed="rId4"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6A04D33D-9401-4DFB-8D92-09B71D2584B1}">
      <dsp:nvSpPr>
        <dsp:cNvPr id="10" name=""/>
        <dsp:cNvSpPr/>
      </dsp:nvSpPr>
      <dsp:spPr>
        <a:xfrm rot="10800000">
          <a:off x="2175663" y="3407528"/>
          <a:ext cx="7769860" cy="874374"/>
        </a:xfrm>
        <a:prstGeom prst="homePlat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75" tIns="76200" rIns="14224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ru-RU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ЭТАП: выстраивание индивидуальных образовательных маршрутов </a:t>
          </a:r>
        </a:p>
      </dsp:txBody>
      <dsp:txXfrm rot="10800000">
        <a:off x="2394257" y="3407528"/>
        <a:ext cx="7551266" cy="874374"/>
      </dsp:txXfrm>
    </dsp:sp>
    <dsp:sp modelId="{ADD7F7B4-D920-4C7F-BF4E-85E5F7F68EE5}">
      <dsp:nvSpPr>
        <dsp:cNvPr id="11" name=""/>
        <dsp:cNvSpPr/>
      </dsp:nvSpPr>
      <dsp:spPr>
        <a:xfrm>
          <a:off x="706871" y="3396406"/>
          <a:ext cx="874374" cy="874374"/>
        </a:xfrm>
        <a:prstGeom prst="ellipse">
          <a:avLst/>
        </a:prstGeom>
        <a:blipFill rotWithShape="1">
          <a:blip r:embed="rId5"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9FCC406-3863-449D-AD77-ACBEE0124FB6}">
      <dsp:nvSpPr>
        <dsp:cNvPr id="12" name=""/>
        <dsp:cNvSpPr/>
      </dsp:nvSpPr>
      <dsp:spPr>
        <a:xfrm rot="10800000">
          <a:off x="2175663" y="4542909"/>
          <a:ext cx="7769860" cy="874374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75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5 ЭТАП: рефлексия </a:t>
          </a:r>
        </a:p>
      </dsp:txBody>
      <dsp:txXfrm rot="10800000">
        <a:off x="2394257" y="4542909"/>
        <a:ext cx="7551266" cy="874374"/>
      </dsp:txXfrm>
    </dsp:sp>
    <dsp:sp modelId="{E8D15D52-CACF-4B20-BBDE-E48F7FB4A713}">
      <dsp:nvSpPr>
        <dsp:cNvPr id="13" name=""/>
        <dsp:cNvSpPr/>
      </dsp:nvSpPr>
      <dsp:spPr>
        <a:xfrm>
          <a:off x="697463" y="4472566"/>
          <a:ext cx="874374" cy="874374"/>
        </a:xfrm>
        <a:prstGeom prst="ellipse">
          <a:avLst/>
        </a:prstGeom>
        <a:blipFill rotWithShape="1">
          <a:blip r:embed="rId6"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rot="180" type="homePlate" r:blip="" zOrderOff="-1">
                <dgm:adjLst/>
              </dgm:shape>
            </dgm:if>
            <dgm:else name="Name6">
              <dgm:shape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</dgm:layoutNode>
      <dgm:forEach name="Name7" axis="followSib" ptType="sibTrans" cnt="1">
        <dgm:layoutNode name="spacing">
          <dgm:alg type="sp"/>
          <dgm:shape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9.jpeg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E7395-89BD-4A95-BD8C-E32445985B31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D2E60-645C-4A41-92B9-812203A59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786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A50503-CAC1-495D-8966-D1BBEDF3B0A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72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55600" indent="-355600" eaLnBrk="1" hangingPunct="1">
              <a:spcBef>
                <a:spcPct val="0"/>
              </a:spcBef>
              <a:tabLst>
                <a:tab pos="88900"/>
              </a:tabLst>
            </a:pPr>
            <a:endParaRPr lang="ru-RU"/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AAE4F7-218F-42C2-A8F9-DE9E4DD261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52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EA3B-61F9-4BA4-A9BE-DFD8CDC5CE54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EF50C6-8A9C-4BCC-B953-78A39ED5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7B7C98-1A0F-426C-ADFD-137F7DFDB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06F3BC-10DB-4B3A-9584-C584E7F2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10C7-3E26-45A8-B6F5-FF14B10BE72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CD800D-47F5-49C5-9F9F-030E9FBE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DEA36-3AC2-45A9-ADCE-3571098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5227-6D74-4796-AE49-A21769C56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10356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6033C8-98A5-40C4-8962-30A25848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26B097-B981-4B20-9A60-FF099BA5E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28C9E3E-A637-4081-AC96-11506347B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9DA07E-FD56-43A3-BEDE-53817DC69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503F86F-B525-457C-9BFF-CC4DE2352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313B0A4-D320-42C4-956B-4C1C8E6C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10C7-3E26-45A8-B6F5-FF14B10BE72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A9FE4C-7FA7-4979-A085-C99FFFF73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9ED779D-B709-4F88-9796-9D9A004A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5227-6D74-4796-AE49-A21769C56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25764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772A757-07AE-4F32-8310-5A59BBC9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10C7-3E26-45A8-B6F5-FF14B10BE72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4D73C6C-9F69-4108-A61C-AC7BD52C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75FB538-A943-45C8-9A0F-BCB4F6D4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75227-6D74-4796-AE49-A21769C56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09038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Basic Layout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4131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ko-KR"/>
              <a:t>Заголовок</a:t>
            </a:r>
            <a:endParaRPr lang="en-US" altLang="ko-KR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79716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ru-RU" altLang="ko-KR"/>
              <a:t>подзаголовок</a:t>
            </a:r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1290448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 userDrawn="1"/>
        </p:nvSpPr>
        <p:spPr>
          <a:xfrm>
            <a:off x="480000" y="480001"/>
            <a:ext cx="3600000" cy="58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103632" y="480001"/>
            <a:ext cx="3600000" cy="58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91816" y="480001"/>
            <a:ext cx="3600000" cy="5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ko-KR"/>
              <a:t>Ваша иллюстрация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4683598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97" y="136941"/>
            <a:ext cx="11958006" cy="345351"/>
          </a:xfrm>
        </p:spPr>
        <p:txBody>
          <a:bodyPr lIns="0" tIns="0" rIns="0" bIns="0"/>
          <a:lstStyle>
            <a:lvl1pPr>
              <a:defRPr sz="2244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60263" y="2184729"/>
            <a:ext cx="6671712" cy="382541"/>
          </a:xfrm>
        </p:spPr>
        <p:txBody>
          <a:bodyPr lIns="0" tIns="0" rIns="0" bIns="0"/>
          <a:lstStyle>
            <a:lvl1pPr>
              <a:defRPr sz="2486" b="1" i="0">
                <a:solidFill>
                  <a:srgbClr val="28366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78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3104">
              <a:lnSpc>
                <a:spcPts val="3138"/>
              </a:lnSpc>
            </a:pPr>
            <a:fld id="{81D60167-4931-47E6-BA6A-407CBD079E47}" type="slidenum">
              <a:rPr lang="ru-RU" spc="-18" smtClean="0"/>
              <a:pPr marL="23104">
                <a:lnSpc>
                  <a:spcPts val="3138"/>
                </a:lnSpc>
              </a:pPr>
              <a:t>‹#›</a:t>
            </a:fld>
            <a:endParaRPr lang="ru-RU" spc="-18"/>
          </a:p>
        </p:txBody>
      </p:sp>
    </p:spTree>
    <p:extLst>
      <p:ext uri="{BB962C8B-B14F-4D97-AF65-F5344CB8AC3E}">
        <p14:creationId xmlns:p14="http://schemas.microsoft.com/office/powerpoint/2010/main" xmlns="" val="153352776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A82509-F8CD-4B9E-81E3-0A3FB8B1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C74340-B2C8-41F3-B3F3-0FC3DE571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137264-E3C8-4A09-918D-821116E4A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610C7-3E26-45A8-B6F5-FF14B10BE725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93D341-C19C-4DE4-860D-023B5743E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0E2EE3-D09B-4E71-B6F5-7167FA35E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75227-6D74-4796-AE49-A21769C56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92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5" r:id="rId3"/>
    <p:sldLayoutId id="2147483666" r:id="rId4"/>
    <p:sldLayoutId id="2147483667" r:id="rId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bg object 16"/>
          <p:cNvSpPr/>
          <p:nvPr/>
        </p:nvSpPr>
        <p:spPr>
          <a:xfrm>
            <a:off x="0" y="987496"/>
            <a:ext cx="12192000" cy="5870309"/>
          </a:xfrm>
          <a:custGeom>
            <a:rect l="l" t="t" r="r" b="b"/>
            <a:pathLst>
              <a:path w="20104100" h="9680575">
                <a:moveTo>
                  <a:pt x="0" y="9680103"/>
                </a:moveTo>
                <a:lnTo>
                  <a:pt x="20104099" y="9680103"/>
                </a:lnTo>
                <a:lnTo>
                  <a:pt x="20104099" y="0"/>
                </a:lnTo>
                <a:lnTo>
                  <a:pt x="0" y="0"/>
                </a:lnTo>
                <a:lnTo>
                  <a:pt x="0" y="9680103"/>
                </a:lnTo>
                <a:close/>
              </a:path>
            </a:pathLst>
          </a:custGeom>
          <a:solidFill>
            <a:srgbClr val="F3F3E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987691"/>
          </a:xfrm>
          <a:custGeom>
            <a:rect l="l" t="t" r="r" b="b"/>
            <a:pathLst>
              <a:path w="20104100" h="1628775">
                <a:moveTo>
                  <a:pt x="0" y="1628453"/>
                </a:moveTo>
                <a:lnTo>
                  <a:pt x="20104099" y="1628453"/>
                </a:lnTo>
                <a:lnTo>
                  <a:pt x="20104099" y="0"/>
                </a:lnTo>
                <a:lnTo>
                  <a:pt x="0" y="0"/>
                </a:lnTo>
                <a:lnTo>
                  <a:pt x="0" y="1628453"/>
                </a:lnTo>
                <a:close/>
              </a:path>
            </a:pathLst>
          </a:custGeom>
          <a:solidFill>
            <a:srgbClr val="28356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g object 18"/>
          <p:cNvSpPr/>
          <p:nvPr/>
        </p:nvSpPr>
        <p:spPr>
          <a:xfrm>
            <a:off x="9861677" y="0"/>
            <a:ext cx="2330574" cy="987691"/>
          </a:xfrm>
          <a:custGeom>
            <a:rect l="l" t="t" r="r" b="b"/>
            <a:pathLst>
              <a:path w="3843019" h="1628775">
                <a:moveTo>
                  <a:pt x="3842605" y="0"/>
                </a:moveTo>
                <a:lnTo>
                  <a:pt x="514827" y="0"/>
                </a:lnTo>
                <a:lnTo>
                  <a:pt x="486947" y="12239"/>
                </a:lnTo>
                <a:lnTo>
                  <a:pt x="446448" y="32685"/>
                </a:lnTo>
                <a:lnTo>
                  <a:pt x="407226" y="55196"/>
                </a:lnTo>
                <a:lnTo>
                  <a:pt x="369354" y="79702"/>
                </a:lnTo>
                <a:lnTo>
                  <a:pt x="332902" y="106129"/>
                </a:lnTo>
                <a:lnTo>
                  <a:pt x="297944" y="134408"/>
                </a:lnTo>
                <a:lnTo>
                  <a:pt x="264549" y="164465"/>
                </a:lnTo>
                <a:lnTo>
                  <a:pt x="232790" y="196229"/>
                </a:lnTo>
                <a:lnTo>
                  <a:pt x="202738" y="229629"/>
                </a:lnTo>
                <a:lnTo>
                  <a:pt x="174465" y="264593"/>
                </a:lnTo>
                <a:lnTo>
                  <a:pt x="148043" y="301050"/>
                </a:lnTo>
                <a:lnTo>
                  <a:pt x="123543" y="338927"/>
                </a:lnTo>
                <a:lnTo>
                  <a:pt x="101036" y="378153"/>
                </a:lnTo>
                <a:lnTo>
                  <a:pt x="80594" y="418657"/>
                </a:lnTo>
                <a:lnTo>
                  <a:pt x="62289" y="460367"/>
                </a:lnTo>
                <a:lnTo>
                  <a:pt x="46193" y="503211"/>
                </a:lnTo>
                <a:lnTo>
                  <a:pt x="32377" y="547117"/>
                </a:lnTo>
                <a:lnTo>
                  <a:pt x="20912" y="592015"/>
                </a:lnTo>
                <a:lnTo>
                  <a:pt x="11870" y="637831"/>
                </a:lnTo>
                <a:lnTo>
                  <a:pt x="5323" y="684495"/>
                </a:lnTo>
                <a:lnTo>
                  <a:pt x="1342" y="731936"/>
                </a:lnTo>
                <a:lnTo>
                  <a:pt x="0" y="780080"/>
                </a:lnTo>
                <a:lnTo>
                  <a:pt x="1342" y="828221"/>
                </a:lnTo>
                <a:lnTo>
                  <a:pt x="5323" y="875657"/>
                </a:lnTo>
                <a:lnTo>
                  <a:pt x="11870" y="922317"/>
                </a:lnTo>
                <a:lnTo>
                  <a:pt x="20912" y="968129"/>
                </a:lnTo>
                <a:lnTo>
                  <a:pt x="32377" y="1013022"/>
                </a:lnTo>
                <a:lnTo>
                  <a:pt x="46193" y="1056925"/>
                </a:lnTo>
                <a:lnTo>
                  <a:pt x="62289" y="1099764"/>
                </a:lnTo>
                <a:lnTo>
                  <a:pt x="80594" y="1141470"/>
                </a:lnTo>
                <a:lnTo>
                  <a:pt x="101036" y="1181970"/>
                </a:lnTo>
                <a:lnTo>
                  <a:pt x="123543" y="1221192"/>
                </a:lnTo>
                <a:lnTo>
                  <a:pt x="148043" y="1259066"/>
                </a:lnTo>
                <a:lnTo>
                  <a:pt x="174465" y="1295519"/>
                </a:lnTo>
                <a:lnTo>
                  <a:pt x="202738" y="1330479"/>
                </a:lnTo>
                <a:lnTo>
                  <a:pt x="232790" y="1363876"/>
                </a:lnTo>
                <a:lnTo>
                  <a:pt x="264549" y="1395637"/>
                </a:lnTo>
                <a:lnTo>
                  <a:pt x="297944" y="1425691"/>
                </a:lnTo>
                <a:lnTo>
                  <a:pt x="332902" y="1453966"/>
                </a:lnTo>
                <a:lnTo>
                  <a:pt x="369354" y="1480391"/>
                </a:lnTo>
                <a:lnTo>
                  <a:pt x="407226" y="1504894"/>
                </a:lnTo>
                <a:lnTo>
                  <a:pt x="446448" y="1527403"/>
                </a:lnTo>
                <a:lnTo>
                  <a:pt x="486947" y="1547847"/>
                </a:lnTo>
                <a:lnTo>
                  <a:pt x="528652" y="1566154"/>
                </a:lnTo>
                <a:lnTo>
                  <a:pt x="571493" y="1582252"/>
                </a:lnTo>
                <a:lnTo>
                  <a:pt x="615396" y="1596071"/>
                </a:lnTo>
                <a:lnTo>
                  <a:pt x="660290" y="1607537"/>
                </a:lnTo>
                <a:lnTo>
                  <a:pt x="706105" y="1616580"/>
                </a:lnTo>
                <a:lnTo>
                  <a:pt x="752767" y="1623128"/>
                </a:lnTo>
                <a:lnTo>
                  <a:pt x="800206" y="1627110"/>
                </a:lnTo>
                <a:lnTo>
                  <a:pt x="848351" y="1628453"/>
                </a:lnTo>
                <a:lnTo>
                  <a:pt x="3842605" y="1628453"/>
                </a:lnTo>
                <a:lnTo>
                  <a:pt x="3842605" y="0"/>
                </a:lnTo>
                <a:close/>
              </a:path>
            </a:pathLst>
          </a:custGeom>
          <a:solidFill>
            <a:srgbClr val="6CB9B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97" y="136941"/>
            <a:ext cx="11958006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60263" y="2184729"/>
            <a:ext cx="667171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28366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52156" y="6402296"/>
            <a:ext cx="241452" cy="1192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8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3104">
              <a:lnSpc>
                <a:spcPts val="3138"/>
              </a:lnSpc>
            </a:pPr>
            <a:fld id="{81D60167-4931-47E6-BA6A-407CBD079E47}" type="slidenum">
              <a:rPr lang="ru-RU" spc="-18" smtClean="0"/>
              <a:pPr marL="23104">
                <a:lnSpc>
                  <a:spcPts val="3138"/>
                </a:lnSpc>
              </a:pPr>
              <a:t>‹#›</a:t>
            </a:fld>
            <a:endParaRPr lang="ru-RU" spc="-18"/>
          </a:p>
        </p:txBody>
      </p:sp>
    </p:spTree>
    <p:extLst>
      <p:ext uri="{BB962C8B-B14F-4D97-AF65-F5344CB8AC3E}">
        <p14:creationId xmlns:p14="http://schemas.microsoft.com/office/powerpoint/2010/main" xmlns="" val="342680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cloud.mail.ru/public/hr3a/HiQsPxz1S" TargetMode="External" /><Relationship Id="rId3" Type="http://schemas.openxmlformats.org/officeDocument/2006/relationships/hyperlink" Target="https://docs.google.com/forms/d/1Ad7SevO3olpXMsS8JzzFyPoIGqjW6WeymufGqrhYnTg/edit?usp=sharing" TargetMode="External" /><Relationship Id="rId4" Type="http://schemas.openxmlformats.org/officeDocument/2006/relationships/hyperlink" Target="https://cloud.mail.ru/public/452x/M864MB1GR" TargetMode="External" /><Relationship Id="rId5" Type="http://schemas.openxmlformats.org/officeDocument/2006/relationships/hyperlink" Target="https://sh156-krasnoyarsk-r04.gosweb.gosuslugi.ru/svedeniya-ob-obrazovatelnoy-organizatsii/nastavnichestvo/?curPos=10&amp;cur_cc=5005&amp;filter%5b5005%5d%5bCategory%5d=28" TargetMode="External" /><Relationship Id="rId6" Type="http://schemas.openxmlformats.org/officeDocument/2006/relationships/image" Target="../media/image35.jpeg" /><Relationship Id="rId7" Type="http://schemas.openxmlformats.org/officeDocument/2006/relationships/image" Target="../media/image36.jpeg" /><Relationship Id="rId8" Type="http://schemas.openxmlformats.org/officeDocument/2006/relationships/image" Target="../media/image37.jpeg" /><Relationship Id="rId9" Type="http://schemas.openxmlformats.org/officeDocument/2006/relationships/image" Target="../media/image3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Relationship Id="rId4" Type="http://schemas.openxmlformats.org/officeDocument/2006/relationships/hyperlink" Target="https://cloud.mail.ru/public/s1YA/yaKLbQkp1" TargetMode="Ex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Relationship Id="rId6" Type="http://schemas.openxmlformats.org/officeDocument/2006/relationships/hyperlink" Target="https://cloud.mail.ru/public/M9sP/jb57YYEJZ" TargetMode="External" /><Relationship Id="rId7" Type="http://schemas.openxmlformats.org/officeDocument/2006/relationships/image" Target="../media/image4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6.jpeg" /><Relationship Id="rId3" Type="http://schemas.openxmlformats.org/officeDocument/2006/relationships/hyperlink" Target="https://cloud.mail.ru/public/5X7o/PSBC4kQeW" TargetMode="External" /><Relationship Id="rId4" Type="http://schemas.openxmlformats.org/officeDocument/2006/relationships/hyperlink" Target="https://sh156-krasnoyarsk-r04.gosweb.gosuslugi.ru/netcat_files/userfiles/Nastavnichestvo/Vypiska_iz_Prikaza_01-35-388_ot_20.09.2022g.O_formirovanii_nastavnicheskih_par.pdf" TargetMode="External" /><Relationship Id="rId5" Type="http://schemas.openxmlformats.org/officeDocument/2006/relationships/hyperlink" Target="https://cloud.mail.ru/public/AqoY/NzdgGeYwR" TargetMode="External" /><Relationship Id="rId6" Type="http://schemas.openxmlformats.org/officeDocument/2006/relationships/hyperlink" Target="https://cloud.mail.ru/public/s1YA/yaKLbQkp1" TargetMode="External" /><Relationship Id="rId7" Type="http://schemas.openxmlformats.org/officeDocument/2006/relationships/hyperlink" Target="https://cloud.mail.ru/public/uzsR/ugmttszfP" TargetMode="External" /><Relationship Id="rId8" Type="http://schemas.openxmlformats.org/officeDocument/2006/relationships/image" Target="../media/image4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cloud.mail.ru/public/gJcT/fV62uguon" TargetMode="External" /><Relationship Id="rId3" Type="http://schemas.openxmlformats.org/officeDocument/2006/relationships/hyperlink" Target="https://sh156-krasnoyarsk-r04.gosweb.gosuslugi.ru/roditelyam-i-uchenikam/novosti/novosti_23.html" TargetMode="External" /><Relationship Id="rId4" Type="http://schemas.openxmlformats.org/officeDocument/2006/relationships/hyperlink" Target="https://cloud.mail.ru/public/U9P8/bsewon4cX" TargetMode="External" /><Relationship Id="rId5" Type="http://schemas.openxmlformats.org/officeDocument/2006/relationships/hyperlink" Target="https://sh156-krasnoyarsk-r04.gosweb.gosuslugi.ru/svedeniya-ob-obrazovatelnoy-organizatsii/gorodskie-bazovye-ploschadki/gbp-po-formirovaniyu-tsifrovoy-obrazovatelnoy-sredy/" TargetMode="Externa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Relationship Id="rId3" Type="http://schemas.openxmlformats.org/officeDocument/2006/relationships/hyperlink" Target="https://cloud.mail.ru/public/fRDV/QFLN9V5HL" TargetMode="Ex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5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cloud.mail.ru/public/uZMF/DMqzQXwgY" TargetMode="External" /><Relationship Id="rId3" Type="http://schemas.openxmlformats.org/officeDocument/2006/relationships/hyperlink" Target="https://cloud.mail.ru/public/s1YA/yaKLbQkp1" TargetMode="External" /><Relationship Id="rId4" Type="http://schemas.openxmlformats.org/officeDocument/2006/relationships/hyperlink" Target="https://cloud.mail.ru/public/icjN/5wRFAzZo5" TargetMode="External" /><Relationship Id="rId5" Type="http://schemas.openxmlformats.org/officeDocument/2006/relationships/hyperlink" Target="https://cloud.mail.ru/public/AP18/fih9UbED4" TargetMode="Externa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6.jpeg" /><Relationship Id="rId3" Type="http://schemas.openxmlformats.org/officeDocument/2006/relationships/image" Target="../media/image57.jpeg" /><Relationship Id="rId4" Type="http://schemas.openxmlformats.org/officeDocument/2006/relationships/image" Target="../media/image58.jpeg" /><Relationship Id="rId5" Type="http://schemas.openxmlformats.org/officeDocument/2006/relationships/oleObject" Target="../embeddings/oleObject1.bin" TargetMode="Internal" /><Relationship Id="rId6" Type="http://schemas.openxmlformats.org/officeDocument/2006/relationships/image" Target="../media/image59.jpeg" /><Relationship Id="rId7" Type="http://schemas.openxmlformats.org/officeDocument/2006/relationships/image" Target="../media/image60.jpeg" /><Relationship Id="rId8" Type="http://schemas.openxmlformats.org/officeDocument/2006/relationships/vmlDrawing" Target="../drawings/vmlDrawing1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Relationship Id="rId3" Type="http://schemas.openxmlformats.org/officeDocument/2006/relationships/image" Target="../media/image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svg" /><Relationship Id="rId6" Type="http://schemas.openxmlformats.org/officeDocument/2006/relationships/image" Target="../media/image14.png" /><Relationship Id="rId7" Type="http://schemas.openxmlformats.org/officeDocument/2006/relationships/image" Target="../media/image15.sv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sh156-krasnoyarsk-r04.gosweb.gosuslugi.ru/svedeniya-ob-obrazovatelnoy-organizatsii/nastavnichestvo/?curPos=10&amp;cur_cc=5005&amp;filter%5b5005%5d%5bCategory%5d=28" TargetMode="External" /><Relationship Id="rId3" Type="http://schemas.openxmlformats.org/officeDocument/2006/relationships/image" Target="../media/image16.png" /><Relationship Id="rId4" Type="http://schemas.openxmlformats.org/officeDocument/2006/relationships/hyperlink" Target="https://sch156.gosuslugi.ru/netcat_files/userfiles/Nastavnichestvo/2024_25/Dorozhnaya_karta_nastavnichestvo_2024.pdf" TargetMode="Ex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5.jpeg" /><Relationship Id="rId11" Type="http://schemas.openxmlformats.org/officeDocument/2006/relationships/image" Target="../media/image26.jpeg" /><Relationship Id="rId12" Type="http://schemas.openxmlformats.org/officeDocument/2006/relationships/image" Target="../media/image27.jpeg" /><Relationship Id="rId13" Type="http://schemas.openxmlformats.org/officeDocument/2006/relationships/image" Target="../media/image28.jpeg" /><Relationship Id="rId14" Type="http://schemas.openxmlformats.org/officeDocument/2006/relationships/image" Target="../media/image29.jpeg" /><Relationship Id="rId2" Type="http://schemas.openxmlformats.org/officeDocument/2006/relationships/image" Target="../media/image17.png" /><Relationship Id="rId3" Type="http://schemas.openxmlformats.org/officeDocument/2006/relationships/image" Target="../media/image18.png" /><Relationship Id="rId4" Type="http://schemas.openxmlformats.org/officeDocument/2006/relationships/image" Target="../media/image19.pn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Relationship Id="rId7" Type="http://schemas.openxmlformats.org/officeDocument/2006/relationships/image" Target="../media/image22.jpeg" /><Relationship Id="rId8" Type="http://schemas.openxmlformats.org/officeDocument/2006/relationships/image" Target="../media/image23.jpeg" /><Relationship Id="rId9" Type="http://schemas.openxmlformats.org/officeDocument/2006/relationships/image" Target="../media/image2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Relationship Id="rId6" Type="http://schemas.openxmlformats.org/officeDocument/2006/relationships/hyperlink" Target="https://cloud.mail.ru/public/hFjk/gdfWwM3Pu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3F3EC"/>
          </a:solidFill>
        </p:spPr>
        <p:txBody>
          <a:bodyPr wrap="square" lIns="0" tIns="0" rIns="0" bIns="0" rtlCol="0"/>
          <a:lstStyle/>
          <a:p>
            <a:pPr defTabSz="554492"/>
            <a:endParaRPr sz="109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2179" y="-805"/>
            <a:ext cx="12191144" cy="6857519"/>
            <a:chExt cx="20104098" cy="11308556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0104098" cy="1130855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26349" y="267771"/>
              <a:ext cx="1768783" cy="169070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148573" y="380030"/>
              <a:ext cx="4344590" cy="1466185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54492"/>
              <a:endParaRPr sz="109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1030" y="3171679"/>
            <a:ext cx="11163962" cy="183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ru-RU" sz="3638">
                <a:solidFill>
                  <a:srgbClr val="24356B"/>
                </a:solidFill>
                <a:latin typeface="Calibri"/>
              </a:rPr>
              <a:t>ТЕМА:  </a:t>
            </a:r>
            <a:r>
              <a:rPr lang="ru-RU" sz="3638">
                <a:solidFill>
                  <a:srgbClr val="24356B"/>
                </a:solidFill>
              </a:rPr>
              <a:t>«Развитие педагогического мышления в практике наставничества». </a:t>
            </a:r>
          </a:p>
          <a:p>
            <a:pPr defTabSz="554492"/>
            <a:r>
              <a:rPr lang="ru-RU">
                <a:solidFill>
                  <a:srgbClr val="24356B"/>
                </a:solidFill>
                <a:latin typeface="Calibri"/>
              </a:rPr>
              <a:t>ОРГАНИЗАТОР МЕРОПРИЯТИЯ: Муниципальное автономное общеобразовательное учреждение «Средняя школа №156 имени Героя Советского Союза Ерофеева Г.П.» г. Красноярск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030" y="1524823"/>
            <a:ext cx="8059752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ru-RU" sz="3638">
                <a:solidFill>
                  <a:srgbClr val="24356B"/>
                </a:solidFill>
                <a:latin typeface="Calibri"/>
              </a:rPr>
              <a:t> 23.10.2024 года,  начало в 11:00 (МСК)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49894" y="6129461"/>
            <a:ext cx="8083451" cy="64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92"/>
            <a:r>
              <a:rPr lang="ru-RU" sz="1637">
                <a:solidFill>
                  <a:srgbClr val="24356B"/>
                </a:solidFill>
                <a:latin typeface="Calibri"/>
              </a:rPr>
              <a:t>ГОРОД_ОРГАНИЗАЦИЯ_ФИО </a:t>
            </a:r>
          </a:p>
          <a:p>
            <a:pPr defTabSz="554492"/>
            <a:r>
              <a:rPr lang="ru-RU" sz="1637">
                <a:solidFill>
                  <a:srgbClr val="24356B"/>
                </a:solidFill>
                <a:latin typeface="Calibri"/>
              </a:rPr>
              <a:t>например: Москва_ГБОУ школа №1_Иванов Иван Иванович</a:t>
            </a:r>
            <a:r>
              <a:rPr lang="ru-RU" sz="1637">
                <a:solidFill>
                  <a:prstClr val="black"/>
                </a:solidFill>
                <a:latin typeface="Calibri"/>
              </a:rPr>
              <a:t> </a:t>
            </a:r>
            <a:r>
              <a:rPr lang="ru-RU" sz="1940">
                <a:solidFill>
                  <a:prstClr val="black"/>
                </a:solidFill>
                <a:latin typeface="Calibri"/>
              </a:rPr>
              <a:t>                                                                               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49894" y="5503532"/>
            <a:ext cx="8509071" cy="59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92"/>
            <a:r>
              <a:rPr lang="ru-RU" sz="1637" b="1">
                <a:solidFill>
                  <a:srgbClr val="24356B"/>
                </a:solidFill>
                <a:latin typeface="Calibri"/>
              </a:rPr>
              <a:t>Коллеги, </a:t>
            </a:r>
            <a:r>
              <a:rPr lang="ru-RU" sz="1637" b="1">
                <a:solidFill>
                  <a:srgbClr val="444B79"/>
                </a:solidFill>
                <a:latin typeface="Calibri"/>
              </a:rPr>
              <a:t>пожалуйста, по возможности, переименуйтесь и обязательно зарегистрируйтесь в чате  по шаблону: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8254" y="5111828"/>
            <a:ext cx="3838148" cy="18823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34499" y="54580"/>
            <a:ext cx="4340770" cy="102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07315" lvl="0">
              <a:lnSpc>
                <a:spcPct val="115000"/>
              </a:lnSpc>
            </a:pPr>
            <a:r>
              <a:rPr lang="ru-RU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школа № 156 имени Героя Советского Союза Ерофеева Г.П.»</a:t>
            </a:r>
          </a:p>
          <a:p>
            <a:pPr marR="107315" lvl="0">
              <a:lnSpc>
                <a:spcPct val="115000"/>
              </a:lnSpc>
            </a:pPr>
            <a:r>
              <a:rPr lang="ru-RU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34499" y="54581"/>
            <a:ext cx="4222301" cy="1175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ru-RU" sz="1092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4D6038A-4835-4586-9713-60F41A13E2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3268" y="1335445"/>
            <a:ext cx="2843532" cy="198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734888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5"/>
          <p:cNvSpPr txBox="1"/>
          <p:nvPr/>
        </p:nvSpPr>
        <p:spPr>
          <a:xfrm>
            <a:off x="4264850" y="392238"/>
            <a:ext cx="6793016" cy="1180049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lvl="0" algn="ctr"/>
            <a:r>
              <a:rPr lang="ru-RU" sz="19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наставничество «учитель-учитель»</a:t>
            </a:r>
          </a:p>
          <a:p>
            <a:pPr lvl="0" algn="ctr"/>
            <a:r>
              <a:rPr lang="ru-RU" sz="19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учебный год: 5 наставников и 5 наставляемых.</a:t>
            </a:r>
          </a:p>
          <a:p>
            <a:pPr lvl="0" algn="ctr"/>
            <a:r>
              <a:rPr lang="ru-RU" sz="19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учебный год: 17 наставников и 15 наставляемых </a:t>
            </a:r>
          </a:p>
          <a:p>
            <a:pPr lvl="0" algn="ctr"/>
            <a:r>
              <a:rPr lang="ru-RU" sz="19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учебный год: 19 наставников и 20 наставляемых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77183" y="2455271"/>
            <a:ext cx="4827508" cy="27123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299"/>
              </a:lnSpc>
              <a:spcBef>
                <a:spcPts val="55"/>
              </a:spcBef>
            </a:pPr>
            <a:endParaRPr sz="1700">
              <a:latin typeface="Neue Machina"/>
              <a:cs typeface="Neue Machin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517492D-8ACF-450C-92A5-A04DCBC14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56" y="1918337"/>
            <a:ext cx="10201121" cy="37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47563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C3C165-9232-89B4-C66E-23F47A33A047}"/>
              </a:ext>
            </a:extLst>
          </p:cNvPr>
          <p:cNvSpPr txBox="1"/>
          <p:nvPr/>
        </p:nvSpPr>
        <p:spPr>
          <a:xfrm>
            <a:off x="673608" y="503116"/>
            <a:ext cx="10844784" cy="622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базы наставников и обучение на курсах КГБПОУ "Красноярский педагогический колледж № 1 им. М. Горького", г. Красноярск, курсы повышения квалификации по программе "Наставничество и техники работы наставника".  В 2022 году-2 учителя; в 2023 году – 2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учителя, 2024 году – 4 учителя.</a:t>
            </a:r>
            <a:endParaRPr lang="ru-RU"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3. Первый этап опроса до начала работы: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опроса для мониторинга программы до начала работы «Анкета  наставника», «Анкета наставляемого» </a:t>
            </a:r>
            <a:r>
              <a:rPr lang="ru-RU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https://cloud.mail.ru/public/hr3a/HiQsPxz1S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выявления запросов молодых специалистов </a:t>
            </a:r>
            <a:r>
              <a:rPr lang="ru-RU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https://docs.google.com/forms/d/1Ad7SevO3olpXMsS8JzzFyPoIGqjW6WeymufGqrhYnTg/edit?usp=sharing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профессиональных дефицитов молодых учителей</a:t>
            </a:r>
          </a:p>
          <a:p>
            <a:r>
              <a:rPr lang="ru-RU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https://cloud.mail.ru/public/452x/M864MB1GR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0" i="0" u="none" strike="noStrike">
              <a:effectLst/>
              <a:latin typeface="Times New Roman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ct val="0"/>
              </a:spcAft>
            </a:pPr>
            <a:r>
              <a:rPr lang="ru-RU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Примеры анкет, квалификационных профилей наставляемых</a:t>
            </a:r>
            <a:r>
              <a:rPr 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3F3CE6-B75D-982D-A42A-20E6FD82B4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1487" y="1511874"/>
            <a:ext cx="1629387" cy="24474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397A37D-4903-70A7-41E9-DD47DFF2B0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7" y="1511874"/>
            <a:ext cx="1629387" cy="24474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C3D2EB-EC1E-4569-832F-7C168D4D17C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1937" t="38071" r="32154" b="16594"/>
          <a:stretch>
            <a:fillRect/>
          </a:stretch>
        </p:blipFill>
        <p:spPr>
          <a:xfrm>
            <a:off x="4647126" y="1511874"/>
            <a:ext cx="2869242" cy="24474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8BF4E86-8CE3-DF2C-9362-AB802D68598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371" t="2843" b="2030"/>
          <a:stretch>
            <a:fillRect/>
          </a:stretch>
        </p:blipFill>
        <p:spPr>
          <a:xfrm>
            <a:off x="7801128" y="1511871"/>
            <a:ext cx="3305787" cy="24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85517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915" name="Picture 3" descr="C:\Users\User\Desktop\02.11 Семинар для учителей по ВПР\photo_5339429327672036762_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47393" y="1944170"/>
            <a:ext cx="3259846" cy="43464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50843"/>
            <a:ext cx="120047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перечень необходимых компетенций (действий) в  квалификационном профиле молодого специалиста:</a:t>
            </a:r>
          </a:p>
          <a:p>
            <a:pPr>
              <a:buFontTx/>
              <a:buChar char="-"/>
            </a:pP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профессионального стандарта </a:t>
            </a:r>
          </a:p>
          <a:p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(педагогическая деятельность в сфере </a:t>
            </a:r>
          </a:p>
          <a:p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дошкольного, начального общего, основного </a:t>
            </a:r>
          </a:p>
          <a:p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общего, среднего общего образования) </a:t>
            </a:r>
          </a:p>
          <a:p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(воспитатель, учитель)»;</a:t>
            </a:r>
          </a:p>
          <a:p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ФГОС; </a:t>
            </a:r>
          </a:p>
          <a:p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квалификационная характеристика должности.</a:t>
            </a:r>
          </a:p>
        </p:txBody>
      </p:sp>
      <p:pic>
        <p:nvPicPr>
          <p:cNvPr id="4" name="Picture 2" descr="C:\Users\User\Downloads\V3705533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32154" y="5365214"/>
            <a:ext cx="1350899" cy="13039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78925" y="5568892"/>
            <a:ext cx="5694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https://cloud.mail.ru/public/s1YA/yaKLbQkp1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782869-8411-681B-AD37-971AFCEEB8D0}"/>
              </a:ext>
            </a:extLst>
          </p:cNvPr>
          <p:cNvSpPr txBox="1"/>
          <p:nvPr/>
        </p:nvSpPr>
        <p:spPr>
          <a:xfrm>
            <a:off x="1219200" y="256829"/>
            <a:ext cx="109728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Первая встреча наставников и молодых специалистов.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A8EF5E-8128-18CB-FDA8-23C0787FB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9" t="11067" r="4785" b="11333"/>
          <a:stretch>
            <a:fillRect/>
          </a:stretch>
        </p:blipFill>
        <p:spPr>
          <a:xfrm>
            <a:off x="4683741" y="4150953"/>
            <a:ext cx="2414016" cy="2707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AC7A111-FE0F-81D9-A84F-E08B1CA17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59" t="30266" r="1763" b="44134"/>
          <a:stretch>
            <a:fillRect/>
          </a:stretch>
        </p:blipFill>
        <p:spPr>
          <a:xfrm>
            <a:off x="313943" y="2733302"/>
            <a:ext cx="2780014" cy="24597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22A328D-AB6C-77BE-4B70-F4D84113D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726" t="75600" r="163" b="9867"/>
          <a:stretch>
            <a:fillRect/>
          </a:stretch>
        </p:blipFill>
        <p:spPr>
          <a:xfrm>
            <a:off x="128251" y="4564241"/>
            <a:ext cx="4466299" cy="22128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8D675AB-D6ED-E188-745D-DC5F13490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343" y="1228639"/>
            <a:ext cx="4541914" cy="29568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AD3C646-227E-071D-0B06-0C731C14B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8" t="4981" r="5900" b="1792"/>
          <a:stretch>
            <a:fillRect/>
          </a:stretch>
        </p:blipFill>
        <p:spPr>
          <a:xfrm rot="16200000">
            <a:off x="7896862" y="2342081"/>
            <a:ext cx="3456973" cy="48768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0A6514-A1E5-09E9-879A-BCA61F0615BF}"/>
              </a:ext>
            </a:extLst>
          </p:cNvPr>
          <p:cNvSpPr txBox="1"/>
          <p:nvPr/>
        </p:nvSpPr>
        <p:spPr>
          <a:xfrm>
            <a:off x="175046" y="779784"/>
            <a:ext cx="6836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hlinkClick r:id="rId6"/>
              </a:rPr>
              <a:t>https://cloud.mail.ru/public/M9sP/jb57YYEJZ</a:t>
            </a:r>
            <a:r>
              <a:rPr lang="ru-RU" sz="2000" smtClean="0"/>
              <a:t> </a:t>
            </a:r>
          </a:p>
          <a:p>
            <a:r>
              <a:rPr lang="ru-RU" sz="2000" smtClean="0"/>
              <a:t>Наставнические </a:t>
            </a:r>
            <a:r>
              <a:rPr lang="ru-RU" sz="2000"/>
              <a:t>отношения формируются на условиях: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/>
              <a:t>добровольности;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/>
              <a:t>взаимного согласия и доверия;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/>
              <a:t>взаимообогащения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/>
              <a:t>открытого диалога</a:t>
            </a:r>
            <a:r>
              <a:rPr lang="ru-RU" sz="2000" smtClean="0"/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5B81FBE-2764-41C3-B6B8-BABF6D2A34C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846" t="25562" r="590" b="30460"/>
          <a:stretch>
            <a:fillRect/>
          </a:stretch>
        </p:blipFill>
        <p:spPr>
          <a:xfrm>
            <a:off x="9121421" y="937744"/>
            <a:ext cx="2607028" cy="20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665228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915E84-7FF9-34F3-20FA-01F6D257F6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50" t="22933" r="20133" b="10567"/>
          <a:stretch>
            <a:fillRect/>
          </a:stretch>
        </p:blipFill>
        <p:spPr>
          <a:xfrm>
            <a:off x="6900611" y="3553490"/>
            <a:ext cx="4631699" cy="304393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F71F3E-A710-107D-0125-BFB11A1597C6}"/>
              </a:ext>
            </a:extLst>
          </p:cNvPr>
          <p:cNvSpPr txBox="1"/>
          <p:nvPr/>
        </p:nvSpPr>
        <p:spPr>
          <a:xfrm>
            <a:off x="506776" y="475488"/>
            <a:ext cx="115346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Формирование наставнических пар (заявление на участие в программе</a:t>
            </a:r>
            <a:r>
              <a:rPr kumimoji="0" lang="ru-RU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https://cloud.mail.ru/public/5X7o/PSBC4kQeW</a:t>
            </a: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создание приказа).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https://sh156-krasnoyarsk-r04.gosweb.gosuslugi.ru/netcat_files/userfiles/Nastavnichestvo/Vypiska_iz_Prikaza_01-35-388_ot_20.09.2022g.O_formirovanii_nastavnicheskih_par.pdf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Посещение уроков в рамках проведения ВШК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«Состояние преподавания учебных предметов и реализация программ воспитания молодыми специалистами»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https://cloud.mail.ru/public/AqoY/NzdgGeYwR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Заполнение квалификационного профиля молодого специалиста</a:t>
            </a: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https://cloud.mail.ru/public/s1YA/yaKLbQkp1</a:t>
            </a:r>
            <a:r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Разработка персонализированной программы наставничества.</a:t>
            </a:r>
          </a:p>
          <a:p>
            <a:pPr lvl="0">
              <a:defRPr/>
            </a:pP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https://cloud.mail.ru/public/uzsR/ugmttszfP</a:t>
            </a:r>
            <a:r>
              <a:rPr lang="ru-RU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061702-1AF9-8EB5-E0D8-ADB3DDDCC7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725" t="30000" r="12174" b="10401"/>
          <a:stretch>
            <a:fillRect/>
          </a:stretch>
        </p:blipFill>
        <p:spPr>
          <a:xfrm>
            <a:off x="584341" y="4148897"/>
            <a:ext cx="5745480" cy="270910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2057153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608AAAC-BA67-4C28-962B-DC0E72F7FCD4}"/>
              </a:ext>
            </a:extLst>
          </p:cNvPr>
          <p:cNvSpPr/>
          <p:nvPr/>
        </p:nvSpPr>
        <p:spPr>
          <a:xfrm>
            <a:off x="3123029" y="590843"/>
            <a:ext cx="5925942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практики наставничества</a:t>
            </a:r>
            <a:endParaRPr lang="ru-RU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3EF891CD-FDE2-48ED-88E2-724BD9440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15785786"/>
              </p:ext>
            </p:extLst>
          </p:nvPr>
        </p:nvGraphicFramePr>
        <p:xfrm>
          <a:off x="1553699" y="1466863"/>
          <a:ext cx="9390966" cy="539113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79D9335-811D-4C37-A114-22BD5AE09ED6}"/>
              </a:ext>
            </a:extLst>
          </p:cNvPr>
          <p:cNvSpPr/>
          <p:nvPr/>
        </p:nvSpPr>
        <p:spPr>
          <a:xfrm>
            <a:off x="351692" y="4486646"/>
            <a:ext cx="61475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Положительные стороны</a:t>
            </a:r>
            <a:r>
              <a:rPr lang="ru-RU" sz="3200" b="1" u="sng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эффективная система мотивации участников Программы;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достаточность и понятность обучения наставников.</a:t>
            </a:r>
          </a:p>
          <a:p>
            <a:pPr algn="ctr"/>
            <a:endParaRPr lang="ru-RU" sz="3200" b="1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5764F3C-00F4-44FA-BFCF-F90457F64468}"/>
              </a:ext>
            </a:extLst>
          </p:cNvPr>
          <p:cNvSpPr/>
          <p:nvPr/>
        </p:nvSpPr>
        <p:spPr>
          <a:xfrm>
            <a:off x="6384388" y="4395050"/>
            <a:ext cx="6147582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Слабые</a:t>
            </a:r>
            <a:r>
              <a:rPr lang="ru-RU" sz="3200" b="1" u="sng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стороны</a:t>
            </a:r>
            <a:r>
              <a:rPr lang="ru-RU" sz="3200" b="1" u="sng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сохраняется дефицит педагогов, </a:t>
            </a:r>
          </a:p>
          <a:p>
            <a:r>
              <a:rPr lang="ru-RU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готовых и способных быть наставниками</a:t>
            </a:r>
          </a:p>
          <a:p>
            <a:r>
              <a:rPr lang="ru-RU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образовательной организации.</a:t>
            </a:r>
          </a:p>
          <a:p>
            <a:pPr algn="ctr"/>
            <a:endParaRPr lang="ru-RU" sz="3200" b="1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26999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53DE41-9677-9BD1-5F39-5E5AC7299962}"/>
              </a:ext>
            </a:extLst>
          </p:cNvPr>
          <p:cNvSpPr txBox="1"/>
          <p:nvPr/>
        </p:nvSpPr>
        <p:spPr>
          <a:xfrm>
            <a:off x="969264" y="585216"/>
            <a:ext cx="10250424" cy="6690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форма взаимодействия – проектные офисы.</a:t>
            </a:r>
          </a:p>
          <a:p>
            <a:r>
              <a:rPr lang="ru-RU"/>
              <a:t> </a:t>
            </a:r>
            <a:r>
              <a:rPr lang="ru-RU" b="1" u="sng"/>
              <a:t>Примеры проектных офисов: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Технология оценивания образовательных достижений обучающихся. 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проектного офиса осваивали способы оценивания образовательных результатов в начальной школе, разрабатывали </a:t>
            </a:r>
            <a:r>
              <a:rPr lang="ru-RU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банк диагностических заданий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различных предметных областях для обучающихся 1-4 классов. </a:t>
            </a:r>
            <a:endParaRPr lang="ru-RU" sz="1400">
              <a:effectLst/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смыслового чтения и работы с текстом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Педагогами проектного офиса было разработано и реализовано мероприятие </a:t>
            </a:r>
            <a:r>
              <a:rPr lang="ru-RU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«Кейс-чемпионат по функциональной грамотности для обучающихся 1-4 классов» </a:t>
            </a:r>
            <a:endParaRPr lang="ru-RU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и исследовательская деятельность младших школьников.</a:t>
            </a:r>
          </a:p>
          <a:p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Педагогами проектного офиса разработано положение о конкурсе, осуществлена работа по подготовке и сопровождению детских работ, проведен конкурс исследовательских работ и творческих проектов младших школьников </a:t>
            </a:r>
            <a:r>
              <a:rPr lang="ru-RU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«Я – ИССЛЕДОВАТЕЛЬ»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 в образовании: ИКТ компетентность учителя.</a:t>
            </a:r>
          </a:p>
          <a:p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Педагогами проектного офиса </a:t>
            </a:r>
            <a:r>
              <a:rPr lang="ru-RU" sz="1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подготовлены и проведены обучающие семинары и открытые уроки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демонстрирующие технологию смешанного обучения и методически грамотное применение интернет ресурсов на уроках, приняли участие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Всероссийском проекте «Взаимообучение городов».</a:t>
            </a:r>
            <a:endParaRPr lang="ru-RU" sz="1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44604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EF55F2C6-E4F9-416E-8DC2-D03F66C1A8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87728843"/>
              </p:ext>
            </p:extLst>
          </p:nvPr>
        </p:nvGraphicFramePr>
        <p:xfrm>
          <a:off x="104726" y="480516"/>
          <a:ext cx="11684000" cy="5418667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0925319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12192000" cy="768085"/>
          </a:xfrm>
        </p:spPr>
        <p:txBody>
          <a:bodyPr anchor="t">
            <a:normAutofit fontScale="85000" lnSpcReduction="20000"/>
          </a:bodyPr>
          <a:lstStyle/>
          <a:p>
            <a:pPr algn="l">
              <a:spcBef>
                <a:spcPct val="0"/>
              </a:spcBef>
            </a:pPr>
            <a:r>
              <a:rPr lang="ru-RU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наставничества – </a:t>
            </a:r>
          </a:p>
          <a:p>
            <a:pPr algn="l">
              <a:spcBef>
                <a:spcPct val="0"/>
              </a:spcBef>
            </a:pPr>
            <a:r>
              <a:rPr lang="ru-RU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офисы</a:t>
            </a:r>
          </a:p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DB6FA0-0727-0DCC-6D63-754575231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819" y="3429001"/>
            <a:ext cx="2976331" cy="2976331"/>
          </a:xfrm>
          <a:prstGeom prst="rect">
            <a:avLst/>
          </a:prstGeom>
        </p:spPr>
      </p:pic>
      <p:sp>
        <p:nvSpPr>
          <p:cNvPr id="5" name="Rectangle 11"/>
          <p:cNvSpPr/>
          <p:nvPr/>
        </p:nvSpPr>
        <p:spPr>
          <a:xfrm>
            <a:off x="335360" y="1700809"/>
            <a:ext cx="3744416" cy="1536171"/>
          </a:xfrm>
          <a:custGeom>
            <a:gdLst>
              <a:gd name="connsiteX0" fmla="*/ 320927 w 2554674"/>
              <a:gd name="connsiteY0" fmla="*/ 0 h 720000"/>
              <a:gd name="connsiteX1" fmla="*/ 2554674 w 2554674"/>
              <a:gd name="connsiteY1" fmla="*/ 0 h 720000"/>
              <a:gd name="connsiteX2" fmla="*/ 2233746 w 2554674"/>
              <a:gd name="connsiteY2" fmla="*/ 720000 h 720000"/>
              <a:gd name="connsiteX3" fmla="*/ 0 w 2554674"/>
              <a:gd name="connsiteY3" fmla="*/ 720000 h 720000"/>
              <a:gd name="connsiteX4" fmla="*/ 320927 w 2554674"/>
              <a:gd name="connsiteY4" fmla="*/ 0 h 720000"/>
              <a:gd name="connsiteX5" fmla="*/ 0 w 2597321"/>
              <a:gd name="connsiteY5" fmla="*/ 0 h 720000"/>
              <a:gd name="connsiteX6" fmla="*/ 0 w 2597321"/>
              <a:gd name="connsiteY6" fmla="*/ 175478 h 720000"/>
              <a:gd name="connsiteX7" fmla="*/ 0 w 2597321"/>
              <a:gd name="connsiteY7" fmla="*/ 0 h 720000"/>
              <a:gd name="connsiteX8" fmla="*/ 0 w 2597321"/>
              <a:gd name="connsiteY8" fmla="*/ 0 h 720000"/>
              <a:gd name="connsiteX9" fmla="*/ 78216 w 2880000"/>
              <a:gd name="connsiteY9" fmla="*/ 0 h 724527"/>
              <a:gd name="connsiteX10" fmla="*/ 0 w 2880000"/>
              <a:gd name="connsiteY10" fmla="*/ 175478 h 724527"/>
              <a:gd name="connsiteX11" fmla="*/ 0 w 2880000"/>
              <a:gd name="connsiteY11" fmla="*/ 0 h 724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4" h="720000">
                <a:moveTo>
                  <a:pt x="320927" y="0"/>
                </a:moveTo>
                <a:lnTo>
                  <a:pt x="2554674" y="0"/>
                </a:lnTo>
                <a:lnTo>
                  <a:pt x="2233746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mtClean="0"/>
              <a:t>Форма</a:t>
            </a:r>
            <a:endParaRPr lang="ko-KR" altLang="en-US"/>
          </a:p>
        </p:txBody>
      </p:sp>
      <p:sp>
        <p:nvSpPr>
          <p:cNvPr id="6" name="Rectangle 11"/>
          <p:cNvSpPr/>
          <p:nvPr/>
        </p:nvSpPr>
        <p:spPr>
          <a:xfrm>
            <a:off x="4079776" y="1700809"/>
            <a:ext cx="4128459" cy="1536171"/>
          </a:xfrm>
          <a:custGeom>
            <a:gdLst>
              <a:gd name="connsiteX0" fmla="*/ 320927 w 2554674"/>
              <a:gd name="connsiteY0" fmla="*/ 0 h 720000"/>
              <a:gd name="connsiteX1" fmla="*/ 2554674 w 2554674"/>
              <a:gd name="connsiteY1" fmla="*/ 0 h 720000"/>
              <a:gd name="connsiteX2" fmla="*/ 2233746 w 2554674"/>
              <a:gd name="connsiteY2" fmla="*/ 720000 h 720000"/>
              <a:gd name="connsiteX3" fmla="*/ 0 w 2554674"/>
              <a:gd name="connsiteY3" fmla="*/ 720000 h 720000"/>
              <a:gd name="connsiteX4" fmla="*/ 320927 w 2554674"/>
              <a:gd name="connsiteY4" fmla="*/ 0 h 720000"/>
              <a:gd name="connsiteX5" fmla="*/ 0 w 2597321"/>
              <a:gd name="connsiteY5" fmla="*/ 0 h 720000"/>
              <a:gd name="connsiteX6" fmla="*/ 0 w 2597321"/>
              <a:gd name="connsiteY6" fmla="*/ 175478 h 720000"/>
              <a:gd name="connsiteX7" fmla="*/ 0 w 2597321"/>
              <a:gd name="connsiteY7" fmla="*/ 0 h 720000"/>
              <a:gd name="connsiteX8" fmla="*/ 0 w 2597321"/>
              <a:gd name="connsiteY8" fmla="*/ 0 h 720000"/>
              <a:gd name="connsiteX9" fmla="*/ 78216 w 2880000"/>
              <a:gd name="connsiteY9" fmla="*/ 0 h 724527"/>
              <a:gd name="connsiteX10" fmla="*/ 0 w 2880000"/>
              <a:gd name="connsiteY10" fmla="*/ 175478 h 724527"/>
              <a:gd name="connsiteX11" fmla="*/ 0 w 2880000"/>
              <a:gd name="connsiteY11" fmla="*/ 0 h 724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4" h="720000">
                <a:moveTo>
                  <a:pt x="320927" y="0"/>
                </a:moveTo>
                <a:lnTo>
                  <a:pt x="2554674" y="0"/>
                </a:lnTo>
                <a:lnTo>
                  <a:pt x="2233746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11"/>
          <p:cNvSpPr/>
          <p:nvPr/>
        </p:nvSpPr>
        <p:spPr>
          <a:xfrm>
            <a:off x="8159552" y="1700809"/>
            <a:ext cx="4032448" cy="1536171"/>
          </a:xfrm>
          <a:custGeom>
            <a:gdLst>
              <a:gd name="connsiteX0" fmla="*/ 320927 w 2554674"/>
              <a:gd name="connsiteY0" fmla="*/ 0 h 720000"/>
              <a:gd name="connsiteX1" fmla="*/ 2554674 w 2554674"/>
              <a:gd name="connsiteY1" fmla="*/ 0 h 720000"/>
              <a:gd name="connsiteX2" fmla="*/ 2233746 w 2554674"/>
              <a:gd name="connsiteY2" fmla="*/ 720000 h 720000"/>
              <a:gd name="connsiteX3" fmla="*/ 0 w 2554674"/>
              <a:gd name="connsiteY3" fmla="*/ 720000 h 720000"/>
              <a:gd name="connsiteX4" fmla="*/ 320927 w 2554674"/>
              <a:gd name="connsiteY4" fmla="*/ 0 h 720000"/>
              <a:gd name="connsiteX5" fmla="*/ 0 w 2597321"/>
              <a:gd name="connsiteY5" fmla="*/ 0 h 720000"/>
              <a:gd name="connsiteX6" fmla="*/ 0 w 2597321"/>
              <a:gd name="connsiteY6" fmla="*/ 175478 h 720000"/>
              <a:gd name="connsiteX7" fmla="*/ 0 w 2597321"/>
              <a:gd name="connsiteY7" fmla="*/ 0 h 720000"/>
              <a:gd name="connsiteX8" fmla="*/ 0 w 2597321"/>
              <a:gd name="connsiteY8" fmla="*/ 0 h 720000"/>
              <a:gd name="connsiteX9" fmla="*/ 78216 w 2880000"/>
              <a:gd name="connsiteY9" fmla="*/ 0 h 724527"/>
              <a:gd name="connsiteX10" fmla="*/ 0 w 2880000"/>
              <a:gd name="connsiteY10" fmla="*/ 175478 h 724527"/>
              <a:gd name="connsiteX11" fmla="*/ 0 w 2880000"/>
              <a:gd name="connsiteY11" fmla="*/ 0 h 724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4" h="720000">
                <a:moveTo>
                  <a:pt x="320927" y="0"/>
                </a:moveTo>
                <a:lnTo>
                  <a:pt x="2554674" y="0"/>
                </a:lnTo>
                <a:lnTo>
                  <a:pt x="2233746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19403" y="2350140"/>
            <a:ext cx="31683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u="sng" smtClean="0">
                <a:solidFill>
                  <a:schemeClr val="accent2"/>
                </a:solidFill>
                <a:cs typeface="Arial" panose="020b0604020202020204" pitchFamily="34" charset="0"/>
              </a:rPr>
              <a:t>ФОРМА ВЗАИМОДЕЙСТВИЯ: </a:t>
            </a:r>
            <a:r>
              <a:rPr lang="ru-RU" altLang="ko-KR" sz="1200" b="1" smtClean="0">
                <a:solidFill>
                  <a:schemeClr val="accent2"/>
                </a:solidFill>
                <a:cs typeface="Arial" panose="020b0604020202020204" pitchFamily="34" charset="0"/>
              </a:rPr>
              <a:t>ГРУППОВАЯ</a:t>
            </a:r>
            <a:endParaRPr lang="ko-KR" altLang="en-US" sz="12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1851" y="2054750"/>
            <a:ext cx="307234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b="1" u="sng" smtClean="0">
                <a:solidFill>
                  <a:schemeClr val="accent2"/>
                </a:solidFill>
                <a:cs typeface="Arial" panose="020b0604020202020204" pitchFamily="34" charset="0"/>
              </a:rPr>
              <a:t>ПОРЯДОК ПРОВЕДЕНИЯ: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altLang="ko-KR" sz="1200" b="1" smtClean="0">
                <a:solidFill>
                  <a:schemeClr val="accent2"/>
                </a:solidFill>
                <a:cs typeface="Arial" panose="020b0604020202020204" pitchFamily="34" charset="0"/>
              </a:rPr>
              <a:t>одна встреча ежемесячно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altLang="ko-KR" sz="1200" b="1" smtClean="0">
                <a:solidFill>
                  <a:schemeClr val="accent2"/>
                </a:solidFill>
                <a:cs typeface="Arial" panose="020b0604020202020204" pitchFamily="34" charset="0"/>
              </a:rPr>
              <a:t>работа по 20 минут в каждом проектном офисе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altLang="ko-KR" sz="1200" b="1" smtClean="0">
                <a:solidFill>
                  <a:schemeClr val="accent2"/>
                </a:solidFill>
                <a:cs typeface="Arial" panose="020b0604020202020204" pitchFamily="34" charset="0"/>
              </a:rPr>
              <a:t>количество участников: 20-30 человек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altLang="ko-KR" sz="1200" b="1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ko-KR" altLang="en-US" sz="12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1573" y="1828274"/>
            <a:ext cx="384042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altLang="ko-KR" sz="1200" b="1" u="sng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/>
            <a:r>
              <a:rPr lang="ru-RU" altLang="ko-KR" sz="1200" b="1" u="sng" smtClean="0">
                <a:solidFill>
                  <a:schemeClr val="accent2"/>
                </a:solidFill>
                <a:cs typeface="Arial" panose="020b0604020202020204" pitchFamily="34" charset="0"/>
              </a:rPr>
              <a:t>Организация работы </a:t>
            </a:r>
          </a:p>
          <a:p>
            <a:pPr algn="ctr"/>
            <a:r>
              <a:rPr lang="ru-RU" altLang="ko-KR" sz="1200" b="1" u="sng" smtClean="0">
                <a:solidFill>
                  <a:schemeClr val="accent2"/>
                </a:solidFill>
                <a:cs typeface="Arial" panose="020b0604020202020204" pitchFamily="34" charset="0"/>
              </a:rPr>
              <a:t>в проектных офисах:</a:t>
            </a:r>
          </a:p>
          <a:p>
            <a:pPr algn="ctr"/>
            <a:r>
              <a:rPr lang="ru-RU" altLang="ko-KR" sz="1200" b="1" smtClean="0">
                <a:solidFill>
                  <a:schemeClr val="accent2"/>
                </a:solidFill>
                <a:cs typeface="Arial" panose="020b0604020202020204" pitchFamily="34" charset="0"/>
              </a:rPr>
              <a:t>кейс       проблема</a:t>
            </a:r>
          </a:p>
          <a:p>
            <a:pPr algn="ctr"/>
            <a:r>
              <a:rPr lang="ru-RU" altLang="ko-KR" sz="1200" b="1" smtClean="0">
                <a:solidFill>
                  <a:schemeClr val="accent2"/>
                </a:solidFill>
                <a:cs typeface="Arial" panose="020b0604020202020204" pitchFamily="34" charset="0"/>
              </a:rPr>
              <a:t>решение  задач</a:t>
            </a:r>
          </a:p>
          <a:p>
            <a:pPr algn="ctr"/>
            <a:r>
              <a:rPr lang="ru-RU" altLang="ko-KR" sz="1200" b="1" smtClean="0">
                <a:solidFill>
                  <a:schemeClr val="accent2"/>
                </a:solidFill>
                <a:cs typeface="Arial" panose="020b0604020202020204" pitchFamily="34" charset="0"/>
              </a:rPr>
              <a:t> продукт       рефлексия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ru-RU" altLang="ko-KR" sz="1200" b="1" u="sng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/>
            <a:endParaRPr lang="ru-RU" altLang="ko-KR" sz="1200" b="1" u="sng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/>
            <a:endParaRPr lang="ko-KR" altLang="en-US" sz="1200" b="1" u="sng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1"/>
          <p:cNvSpPr/>
          <p:nvPr/>
        </p:nvSpPr>
        <p:spPr>
          <a:xfrm>
            <a:off x="143339" y="3813044"/>
            <a:ext cx="3744416" cy="1536171"/>
          </a:xfrm>
          <a:custGeom>
            <a:gdLst>
              <a:gd name="connsiteX0" fmla="*/ 320927 w 2554674"/>
              <a:gd name="connsiteY0" fmla="*/ 0 h 720000"/>
              <a:gd name="connsiteX1" fmla="*/ 2554674 w 2554674"/>
              <a:gd name="connsiteY1" fmla="*/ 0 h 720000"/>
              <a:gd name="connsiteX2" fmla="*/ 2233746 w 2554674"/>
              <a:gd name="connsiteY2" fmla="*/ 720000 h 720000"/>
              <a:gd name="connsiteX3" fmla="*/ 0 w 2554674"/>
              <a:gd name="connsiteY3" fmla="*/ 720000 h 720000"/>
              <a:gd name="connsiteX4" fmla="*/ 320927 w 2554674"/>
              <a:gd name="connsiteY4" fmla="*/ 0 h 720000"/>
              <a:gd name="connsiteX5" fmla="*/ 0 w 2597321"/>
              <a:gd name="connsiteY5" fmla="*/ 0 h 720000"/>
              <a:gd name="connsiteX6" fmla="*/ 0 w 2597321"/>
              <a:gd name="connsiteY6" fmla="*/ 175478 h 720000"/>
              <a:gd name="connsiteX7" fmla="*/ 0 w 2597321"/>
              <a:gd name="connsiteY7" fmla="*/ 0 h 720000"/>
              <a:gd name="connsiteX8" fmla="*/ 0 w 2597321"/>
              <a:gd name="connsiteY8" fmla="*/ 0 h 720000"/>
              <a:gd name="connsiteX9" fmla="*/ 78216 w 2880000"/>
              <a:gd name="connsiteY9" fmla="*/ 0 h 724527"/>
              <a:gd name="connsiteX10" fmla="*/ 0 w 2880000"/>
              <a:gd name="connsiteY10" fmla="*/ 175478 h 724527"/>
              <a:gd name="connsiteX11" fmla="*/ 0 w 2880000"/>
              <a:gd name="connsiteY11" fmla="*/ 0 h 724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4" h="720000">
                <a:moveTo>
                  <a:pt x="320927" y="0"/>
                </a:moveTo>
                <a:lnTo>
                  <a:pt x="2554674" y="0"/>
                </a:lnTo>
                <a:lnTo>
                  <a:pt x="2233746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mtClean="0"/>
              <a:t>Форма</a:t>
            </a: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19403" y="4270354"/>
            <a:ext cx="278430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b="1" u="sng" smtClean="0">
                <a:solidFill>
                  <a:schemeClr val="accent2"/>
                </a:solidFill>
                <a:cs typeface="Arial" panose="020b0604020202020204" pitchFamily="34" charset="0"/>
              </a:rPr>
              <a:t>ЦЕЛЕВАЯ АУДИТОРИЯ: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altLang="ko-KR" sz="1200" b="1" smtClean="0">
                <a:solidFill>
                  <a:schemeClr val="accent2"/>
                </a:solidFill>
                <a:cs typeface="Arial" panose="020b0604020202020204" pitchFamily="34" charset="0"/>
              </a:rPr>
              <a:t>МОЛОДЫЕ ПЕДАГОГИ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altLang="ko-KR" sz="1200" b="1" smtClean="0">
                <a:solidFill>
                  <a:schemeClr val="accent2"/>
                </a:solidFill>
                <a:cs typeface="Arial" panose="020b0604020202020204" pitchFamily="34" charset="0"/>
              </a:rPr>
              <a:t>НАСТАВНИКИ</a:t>
            </a:r>
          </a:p>
          <a:p>
            <a:pPr algn="ctr"/>
            <a:br>
              <a:rPr lang="ru-RU" altLang="ko-KR" sz="1200" b="1" smtClean="0">
                <a:solidFill>
                  <a:schemeClr val="accent2"/>
                </a:solidFill>
                <a:cs typeface="Arial" panose="020b0604020202020204" pitchFamily="34" charset="0"/>
              </a:rPr>
            </a:br>
            <a:endParaRPr lang="ko-KR" altLang="en-US" sz="12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9840416" y="2468893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0032437" y="2948947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1"/>
          <p:cNvSpPr/>
          <p:nvPr/>
        </p:nvSpPr>
        <p:spPr>
          <a:xfrm>
            <a:off x="7920203" y="3717032"/>
            <a:ext cx="3936437" cy="1536171"/>
          </a:xfrm>
          <a:custGeom>
            <a:gdLst>
              <a:gd name="connsiteX0" fmla="*/ 320927 w 2554674"/>
              <a:gd name="connsiteY0" fmla="*/ 0 h 720000"/>
              <a:gd name="connsiteX1" fmla="*/ 2554674 w 2554674"/>
              <a:gd name="connsiteY1" fmla="*/ 0 h 720000"/>
              <a:gd name="connsiteX2" fmla="*/ 2233746 w 2554674"/>
              <a:gd name="connsiteY2" fmla="*/ 720000 h 720000"/>
              <a:gd name="connsiteX3" fmla="*/ 0 w 2554674"/>
              <a:gd name="connsiteY3" fmla="*/ 720000 h 720000"/>
              <a:gd name="connsiteX4" fmla="*/ 320927 w 2554674"/>
              <a:gd name="connsiteY4" fmla="*/ 0 h 720000"/>
              <a:gd name="connsiteX5" fmla="*/ 0 w 2597321"/>
              <a:gd name="connsiteY5" fmla="*/ 0 h 720000"/>
              <a:gd name="connsiteX6" fmla="*/ 0 w 2597321"/>
              <a:gd name="connsiteY6" fmla="*/ 175478 h 720000"/>
              <a:gd name="connsiteX7" fmla="*/ 0 w 2597321"/>
              <a:gd name="connsiteY7" fmla="*/ 0 h 720000"/>
              <a:gd name="connsiteX8" fmla="*/ 0 w 2597321"/>
              <a:gd name="connsiteY8" fmla="*/ 0 h 720000"/>
              <a:gd name="connsiteX9" fmla="*/ 78216 w 2880000"/>
              <a:gd name="connsiteY9" fmla="*/ 0 h 724527"/>
              <a:gd name="connsiteX10" fmla="*/ 0 w 2880000"/>
              <a:gd name="connsiteY10" fmla="*/ 175478 h 724527"/>
              <a:gd name="connsiteX11" fmla="*/ 0 w 2880000"/>
              <a:gd name="connsiteY11" fmla="*/ 0 h 724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4" h="720000">
                <a:moveTo>
                  <a:pt x="320927" y="0"/>
                </a:moveTo>
                <a:lnTo>
                  <a:pt x="2554674" y="0"/>
                </a:lnTo>
                <a:lnTo>
                  <a:pt x="2233746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mtClean="0"/>
              <a:t>Форма</a:t>
            </a:r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8304245" y="4009422"/>
            <a:ext cx="374441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b="1" smtClean="0">
                <a:solidFill>
                  <a:schemeClr val="accent2"/>
                </a:solidFill>
                <a:cs typeface="Arial" panose="020b0604020202020204" pitchFamily="34" charset="0"/>
              </a:rPr>
              <a:t>в состав каждого проектного офиса входят наставники – модераторы обладающие компетенциями для работы с определенной проблематикой</a:t>
            </a:r>
            <a:br>
              <a:rPr lang="ru-RU" altLang="ko-KR" sz="1200" b="1" smtClean="0">
                <a:solidFill>
                  <a:schemeClr val="accent2"/>
                </a:solidFill>
                <a:cs typeface="Arial" panose="020b0604020202020204" pitchFamily="34" charset="0"/>
              </a:rPr>
            </a:br>
            <a:endParaRPr lang="ko-KR" altLang="en-US" sz="12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smtClean="0"/>
              <a:t>целеполагание и планирование деятельности проектного офиса на основе выявленных проблемных ситуаций.</a:t>
            </a:r>
            <a:br>
              <a:rPr lang="ru-RU" sz="2800" smtClean="0"/>
            </a:b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ПОСТАНОВКА ПРОБЛЕМЫ</a:t>
            </a:r>
          </a:p>
          <a:p>
            <a:r>
              <a:rPr lang="ru-RU" i="1" smtClean="0"/>
              <a:t>«почему он имеет место быть?»</a:t>
            </a:r>
            <a:endParaRPr lang="ru-RU" smtClean="0"/>
          </a:p>
          <a:p>
            <a:r>
              <a:rPr lang="ru-RU" smtClean="0"/>
              <a:t> </a:t>
            </a:r>
          </a:p>
          <a:p>
            <a:r>
              <a:rPr lang="ru-RU" smtClean="0"/>
              <a:t> </a:t>
            </a:r>
          </a:p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8583" t="37480" r="26058" b="26400"/>
          <a:stretch>
            <a:fillRect/>
          </a:stretch>
        </p:blipFill>
        <p:spPr bwMode="auto">
          <a:xfrm>
            <a:off x="1295467" y="2996952"/>
            <a:ext cx="9217024" cy="309634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Прямоугольник 4"/>
          <p:cNvSpPr/>
          <p:nvPr/>
        </p:nvSpPr>
        <p:spPr>
          <a:xfrm>
            <a:off x="1268079" y="5661248"/>
            <a:ext cx="3292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err="1" smtClean="0">
                <a:solidFill>
                  <a:srgbClr val="C00000"/>
                </a:solidFill>
              </a:rPr>
              <a:t>План=актуализация проблемы</a:t>
            </a:r>
            <a:endParaRPr lang="ru-RU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36A6995-B105-4E58-B75F-D97E346D19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62" b="6644"/>
          <a:stretch>
            <a:fillRect/>
          </a:stretch>
        </p:blipFill>
        <p:spPr>
          <a:xfrm>
            <a:off x="658837" y="1"/>
            <a:ext cx="10874326" cy="58662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B29574E-9B4E-4841-9E25-6CD84741B7A0}"/>
              </a:ext>
            </a:extLst>
          </p:cNvPr>
          <p:cNvSpPr/>
          <p:nvPr/>
        </p:nvSpPr>
        <p:spPr>
          <a:xfrm>
            <a:off x="98474" y="5866229"/>
            <a:ext cx="11929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latin typeface="Times New Roman" panose="02020603050405020304" pitchFamily="18" charset="0"/>
                <a:ea typeface="Calibri" panose="020f0502020204030204" pitchFamily="34" charset="0"/>
              </a:rPr>
              <a:t>МАОУ «Средняя школа № 156 имени Героя Советского Союза Ерофеева Г.П.» - новая современная школа, открывшая в 2019 году свои двери школьникам и абсолютно новому коллективу педагогов.</a:t>
            </a:r>
            <a:endParaRPr lang="ru-RU" sz="2000" b="1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0B1A905-4A9E-46C8-9B56-D096D59CBF7C}"/>
              </a:ext>
            </a:extLst>
          </p:cNvPr>
          <p:cNvSpPr/>
          <p:nvPr/>
        </p:nvSpPr>
        <p:spPr>
          <a:xfrm>
            <a:off x="3411395" y="6537719"/>
            <a:ext cx="4128887" cy="320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15000"/>
              </a:lnSpc>
              <a:spcAft>
                <a:spcPct val="0"/>
              </a:spcAft>
            </a:pPr>
            <a:r>
              <a:rPr lang="ru-RU" sz="1400" u="sng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Видео-презентации практики наставничества</a:t>
            </a:r>
            <a:endParaRPr lang="ru-RU" sz="1200">
              <a:latin typeface="Times New Roman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05092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1199456" y="548680"/>
            <a:ext cx="979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Список ОО с признаками недостоверных результатов</a:t>
            </a:r>
          </a:p>
          <a:p>
            <a:pPr algn="ctr">
              <a:spcAft>
                <a:spcPct val="0"/>
              </a:spcAft>
            </a:pP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(2017, 2018, 2019, 2020, 2021, 2022)</a:t>
            </a:r>
            <a:endParaRPr lang="ru-RU" sz="2400" b="1">
              <a:solidFill>
                <a:srgbClr val="002060"/>
              </a:solidFill>
              <a:effectLst/>
              <a:latin typeface="Times New Roman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9240183"/>
              </p:ext>
            </p:extLst>
          </p:nvPr>
        </p:nvGraphicFramePr>
        <p:xfrm>
          <a:off x="245328" y="2358652"/>
          <a:ext cx="11820297" cy="3562648"/>
        </p:xfrm>
        <a:graphic>
          <a:graphicData uri="http://schemas.openxmlformats.org/drawingml/2006/table">
            <a:tbl>
              <a:tblPr firstRow="1" firstCol="1" bandRow="1"/>
              <a:tblGrid>
                <a:gridCol w="780584">
                  <a:extLst>
                    <a:ext uri="{9D8B030D-6E8A-4147-A177-3AD203B41FA5}">
                      <a16:colId xmlns:a16="http://schemas.microsoft.com/office/drawing/2014/main" xmlns="" val="3676769466"/>
                    </a:ext>
                  </a:extLst>
                </a:gridCol>
                <a:gridCol w="2756359">
                  <a:extLst>
                    <a:ext uri="{9D8B030D-6E8A-4147-A177-3AD203B41FA5}">
                      <a16:colId xmlns:a16="http://schemas.microsoft.com/office/drawing/2014/main" xmlns="" val="3618375759"/>
                    </a:ext>
                  </a:extLst>
                </a:gridCol>
                <a:gridCol w="1303205">
                  <a:extLst>
                    <a:ext uri="{9D8B030D-6E8A-4147-A177-3AD203B41FA5}">
                      <a16:colId xmlns:a16="http://schemas.microsoft.com/office/drawing/2014/main" xmlns="" val="232384804"/>
                    </a:ext>
                  </a:extLst>
                </a:gridCol>
                <a:gridCol w="1303205">
                  <a:extLst>
                    <a:ext uri="{9D8B030D-6E8A-4147-A177-3AD203B41FA5}">
                      <a16:colId xmlns:a16="http://schemas.microsoft.com/office/drawing/2014/main" xmlns="" val="2075746945"/>
                    </a:ext>
                  </a:extLst>
                </a:gridCol>
                <a:gridCol w="1458675">
                  <a:extLst>
                    <a:ext uri="{9D8B030D-6E8A-4147-A177-3AD203B41FA5}">
                      <a16:colId xmlns:a16="http://schemas.microsoft.com/office/drawing/2014/main" xmlns="" val="1587858405"/>
                    </a:ext>
                  </a:extLst>
                </a:gridCol>
                <a:gridCol w="1457531">
                  <a:extLst>
                    <a:ext uri="{9D8B030D-6E8A-4147-A177-3AD203B41FA5}">
                      <a16:colId xmlns:a16="http://schemas.microsoft.com/office/drawing/2014/main" xmlns="" val="2191196730"/>
                    </a:ext>
                  </a:extLst>
                </a:gridCol>
                <a:gridCol w="1458675">
                  <a:extLst>
                    <a:ext uri="{9D8B030D-6E8A-4147-A177-3AD203B41FA5}">
                      <a16:colId xmlns:a16="http://schemas.microsoft.com/office/drawing/2014/main" xmlns="" val="1788497475"/>
                    </a:ext>
                  </a:extLst>
                </a:gridCol>
                <a:gridCol w="1302063">
                  <a:extLst>
                    <a:ext uri="{9D8B030D-6E8A-4147-A177-3AD203B41FA5}">
                      <a16:colId xmlns:a16="http://schemas.microsoft.com/office/drawing/2014/main" xmlns="" val="2342768484"/>
                    </a:ext>
                  </a:extLst>
                </a:gridCol>
              </a:tblGrid>
              <a:tr h="445331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СШ </a:t>
                      </a:r>
                      <a:r>
                        <a:rPr lang="ru-RU" sz="18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96192879"/>
                  </a:ext>
                </a:extLst>
              </a:tr>
              <a:tr h="445331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СШ </a:t>
                      </a:r>
                      <a:r>
                        <a:rPr lang="ru-RU" sz="18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1119326"/>
                  </a:ext>
                </a:extLst>
              </a:tr>
              <a:tr h="445331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МБОУ СШ </a:t>
                      </a:r>
                      <a:r>
                        <a:rPr lang="ru-RU" sz="18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0694232"/>
                  </a:ext>
                </a:extLst>
              </a:tr>
              <a:tr h="445331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СШ </a:t>
                      </a:r>
                      <a:r>
                        <a:rPr lang="ru-RU" sz="18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6645355"/>
                  </a:ext>
                </a:extLst>
              </a:tr>
              <a:tr h="445331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СШ </a:t>
                      </a:r>
                      <a:r>
                        <a:rPr lang="ru-RU" sz="18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3089139"/>
                  </a:ext>
                </a:extLst>
              </a:tr>
              <a:tr h="445331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СШ </a:t>
                      </a:r>
                      <a:r>
                        <a:rPr lang="ru-RU" sz="18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9151964"/>
                  </a:ext>
                </a:extLst>
              </a:tr>
              <a:tr h="445331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СШ </a:t>
                      </a:r>
                      <a:r>
                        <a:rPr lang="ru-RU" sz="18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4560023"/>
                  </a:ext>
                </a:extLst>
              </a:tr>
              <a:tr h="445331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МАОУ СШ </a:t>
                      </a:r>
                      <a:r>
                        <a:rPr lang="ru-RU" sz="18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78628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3710491"/>
              </p:ext>
            </p:extLst>
          </p:nvPr>
        </p:nvGraphicFramePr>
        <p:xfrm>
          <a:off x="245328" y="2016945"/>
          <a:ext cx="11820295" cy="304800"/>
        </p:xfrm>
        <a:graphic>
          <a:graphicData uri="http://schemas.openxmlformats.org/drawingml/2006/table">
            <a:tbl>
              <a:tblPr firstRow="1" firstCol="1" bandRow="1"/>
              <a:tblGrid>
                <a:gridCol w="799071">
                  <a:extLst>
                    <a:ext uri="{9D8B030D-6E8A-4147-A177-3AD203B41FA5}">
                      <a16:colId xmlns:a16="http://schemas.microsoft.com/office/drawing/2014/main" xmlns="" val="2158548248"/>
                    </a:ext>
                  </a:extLst>
                </a:gridCol>
                <a:gridCol w="2737872">
                  <a:extLst>
                    <a:ext uri="{9D8B030D-6E8A-4147-A177-3AD203B41FA5}">
                      <a16:colId xmlns:a16="http://schemas.microsoft.com/office/drawing/2014/main" xmlns="" val="2803971123"/>
                    </a:ext>
                  </a:extLst>
                </a:gridCol>
                <a:gridCol w="1303204">
                  <a:extLst>
                    <a:ext uri="{9D8B030D-6E8A-4147-A177-3AD203B41FA5}">
                      <a16:colId xmlns:a16="http://schemas.microsoft.com/office/drawing/2014/main" xmlns="" val="1194135725"/>
                    </a:ext>
                  </a:extLst>
                </a:gridCol>
                <a:gridCol w="1303204">
                  <a:extLst>
                    <a:ext uri="{9D8B030D-6E8A-4147-A177-3AD203B41FA5}">
                      <a16:colId xmlns:a16="http://schemas.microsoft.com/office/drawing/2014/main" xmlns="" val="2218879706"/>
                    </a:ext>
                  </a:extLst>
                </a:gridCol>
                <a:gridCol w="1458675">
                  <a:extLst>
                    <a:ext uri="{9D8B030D-6E8A-4147-A177-3AD203B41FA5}">
                      <a16:colId xmlns:a16="http://schemas.microsoft.com/office/drawing/2014/main" xmlns="" val="939360399"/>
                    </a:ext>
                  </a:extLst>
                </a:gridCol>
                <a:gridCol w="1457531">
                  <a:extLst>
                    <a:ext uri="{9D8B030D-6E8A-4147-A177-3AD203B41FA5}">
                      <a16:colId xmlns:a16="http://schemas.microsoft.com/office/drawing/2014/main" xmlns="" val="3830571940"/>
                    </a:ext>
                  </a:extLst>
                </a:gridCol>
                <a:gridCol w="1458675">
                  <a:extLst>
                    <a:ext uri="{9D8B030D-6E8A-4147-A177-3AD203B41FA5}">
                      <a16:colId xmlns:a16="http://schemas.microsoft.com/office/drawing/2014/main" xmlns="" val="4008004837"/>
                    </a:ext>
                  </a:extLst>
                </a:gridCol>
                <a:gridCol w="1302063">
                  <a:extLst>
                    <a:ext uri="{9D8B030D-6E8A-4147-A177-3AD203B41FA5}">
                      <a16:colId xmlns:a16="http://schemas.microsoft.com/office/drawing/2014/main" xmlns="" val="4013347746"/>
                    </a:ext>
                  </a:extLst>
                </a:gridCol>
              </a:tblGrid>
              <a:tr h="187960"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0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0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0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0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0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0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2483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340058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583499" y="188640"/>
            <a:ext cx="9025003" cy="720080"/>
          </a:xfrm>
        </p:spPr>
        <p:txBody>
          <a:bodyPr/>
          <a:lstStyle/>
          <a:p>
            <a:r>
              <a:rPr lang="ru-RU"/>
              <a:t>Абстрактно, широко, обобщенно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282256699"/>
              </p:ext>
            </p:extLst>
          </p:nvPr>
        </p:nvGraphicFramePr>
        <p:xfrm>
          <a:off x="335360" y="1149330"/>
          <a:ext cx="6528725" cy="5015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8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112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>
                          <a:solidFill>
                            <a:schemeClr val="tx2"/>
                          </a:solidFill>
                        </a:rPr>
                        <a:t>Уровень мира / Уровень</a:t>
                      </a:r>
                      <a:r>
                        <a:rPr lang="ru-RU" baseline="0">
                          <a:solidFill>
                            <a:schemeClr val="tx2"/>
                          </a:solidFill>
                        </a:rPr>
                        <a:t> РФ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067"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>
                          <a:solidFill>
                            <a:schemeClr val="tx2"/>
                          </a:solidFill>
                        </a:rPr>
                        <a:t>Уровень края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77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>
                          <a:solidFill>
                            <a:schemeClr val="tx2"/>
                          </a:solidFill>
                        </a:rPr>
                        <a:t>Уровень</a:t>
                      </a:r>
                      <a:r>
                        <a:rPr lang="ru-RU" baseline="0">
                          <a:solidFill>
                            <a:schemeClr val="tx2"/>
                          </a:solidFill>
                        </a:rPr>
                        <a:t> ИПК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06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>
                          <a:solidFill>
                            <a:srgbClr val="FF0000"/>
                          </a:solidFill>
                        </a:rPr>
                        <a:t>Проблемный вопрос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060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Через какой процесс будете решать проблемный вопрос?</a:t>
                      </a:r>
                      <a:endParaRPr lang="ru-RU" sz="180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884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помощью каких форм организации (событий, мероприятий и др.) будете решать проблемный вопрос?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5949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помощью какого инструментария/ресурсов/конкретных действий будете решать проблемный вопрос?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1679510" y="5948332"/>
            <a:ext cx="8832981" cy="793036"/>
          </a:xfrm>
        </p:spPr>
        <p:txBody>
          <a:bodyPr/>
          <a:lstStyle/>
          <a:p>
            <a:r>
              <a:rPr lang="ru-RU"/>
              <a:t>Конкретно, узконаправленно, специфично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4299" y="764704"/>
            <a:ext cx="3072341" cy="5472608"/>
          </a:xfrm>
        </p:spPr>
      </p:pic>
      <p:sp>
        <p:nvSpPr>
          <p:cNvPr id="9" name="Стрелка вверх 8"/>
          <p:cNvSpPr/>
          <p:nvPr/>
        </p:nvSpPr>
        <p:spPr>
          <a:xfrm>
            <a:off x="7413578" y="1959924"/>
            <a:ext cx="1126229" cy="12664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12596" y="1141124"/>
            <a:ext cx="1728192" cy="6263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accent1"/>
                </a:solidFill>
              </a:rPr>
              <a:t>Почему? Зачем?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7352623" y="3861048"/>
            <a:ext cx="1248139" cy="1194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56465" y="5247132"/>
            <a:ext cx="1728192" cy="698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accent1"/>
                </a:solidFill>
              </a:rPr>
              <a:t>Как?</a:t>
            </a:r>
          </a:p>
        </p:txBody>
      </p:sp>
    </p:spTree>
    <p:extLst>
      <p:ext uri="{BB962C8B-B14F-4D97-AF65-F5344CB8AC3E}">
        <p14:creationId xmlns:p14="http://schemas.microsoft.com/office/powerpoint/2010/main" xmlns="" val="2324128605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836712"/>
            <a:ext cx="109728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b="1" smtClean="0"/>
              <a:t>Проектирование значимых событий в годовом цикле работы наставнических пар, направленных на прорабатывание профессиональных дефицитов по средством деятельности проектного офиса «Оценка как отражение развития»</a:t>
            </a:r>
            <a:endParaRPr lang="ru-RU" sz="2400" b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403" y="2492896"/>
            <a:ext cx="10972800" cy="2836912"/>
          </a:xfrm>
        </p:spPr>
        <p:txBody>
          <a:bodyPr>
            <a:normAutofit/>
          </a:bodyPr>
          <a:lstStyle/>
          <a:p>
            <a:r>
              <a:rPr lang="ru-RU" sz="2000" smtClean="0"/>
              <a:t>1.  «Методы и инструменты оценивания образовательных результатов».</a:t>
            </a:r>
          </a:p>
          <a:p>
            <a:r>
              <a:rPr lang="ru-RU" sz="2000" smtClean="0"/>
              <a:t>2. «Создание критериев оценки для разных типов заданий».</a:t>
            </a:r>
          </a:p>
          <a:p>
            <a:r>
              <a:rPr lang="ru-RU" sz="2000" smtClean="0"/>
              <a:t>3. «Анализ успешных практик оценивания в школе».</a:t>
            </a:r>
          </a:p>
          <a:p>
            <a:r>
              <a:rPr lang="ru-RU" sz="2000" smtClean="0"/>
              <a:t>4. «Оценивание и обратная связь: как помочь ученику в развитии».</a:t>
            </a:r>
          </a:p>
          <a:p>
            <a:r>
              <a:rPr lang="ru-RU" sz="2000" smtClean="0"/>
              <a:t>5. «Инновационные подходы к оцениванию в образовании».</a:t>
            </a:r>
          </a:p>
          <a:p>
            <a:r>
              <a:rPr lang="ru-RU" sz="2000" smtClean="0"/>
              <a:t>6. Итоговое мероприятие: «Подведение итогов работы проектного офиса».</a:t>
            </a:r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188640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ru-RU" sz="2200" smtClean="0"/>
            </a:br>
            <a:br>
              <a:rPr lang="ru-RU" sz="2200" smtClean="0"/>
            </a:br>
            <a:br>
              <a:rPr lang="ru-RU" sz="2200" smtClean="0"/>
            </a:br>
            <a:br>
              <a:rPr lang="ru-RU" sz="2200" smtClean="0"/>
            </a:b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44825"/>
            <a:ext cx="10972800" cy="428133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– представление описания педагогической ситуации, основанного на реальных фактах.</a:t>
            </a:r>
          </a:p>
          <a:p>
            <a:pPr algn="just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– анализ конкретной проблемы или противоречия, выявленного в обсуждаемом кейсе.</a:t>
            </a:r>
          </a:p>
          <a:p>
            <a:pPr algn="just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– формулирование возможных способов решения выявленной проблемы, основываясь на коллективном обсуждении по определенной теме.</a:t>
            </a:r>
          </a:p>
          <a:p>
            <a:pPr algn="just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– создание итогового материала, такого как инструкция, правило, буклет и др., который будет служить в качестве практического ресурса.</a:t>
            </a:r>
          </a:p>
          <a:p>
            <a:pPr algn="just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– проведение анализа собственной деятельности, включая сопоставление осознания своих компетенций и подходов до и после работы с данным кейсом.</a:t>
            </a:r>
          </a:p>
          <a:p>
            <a:endParaRPr lang="ru-RU" sz="2800"/>
          </a:p>
        </p:txBody>
      </p:sp>
      <p:sp>
        <p:nvSpPr>
          <p:cNvPr id="5" name="TextBox 4"/>
          <p:cNvSpPr txBox="1"/>
          <p:nvPr/>
        </p:nvSpPr>
        <p:spPr>
          <a:xfrm>
            <a:off x="815413" y="548680"/>
            <a:ext cx="10081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Офисов во время мероприятий с участниками программы наставничества проводится по следующему плану:</a:t>
            </a:r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/>
              <a:t>Запуск практики</a:t>
            </a:r>
          </a:p>
          <a:p>
            <a:pPr>
              <a:buFontTx/>
              <a:buChar char="-"/>
            </a:pPr>
            <a:r>
              <a:rPr lang="ru-RU" u="sng"/>
              <a:t>Корректировка и продолжение практики</a:t>
            </a:r>
          </a:p>
          <a:p>
            <a:pPr>
              <a:buFontTx/>
              <a:buChar char="-"/>
            </a:pPr>
            <a:r>
              <a:rPr lang="ru-RU"/>
              <a:t>Завершение практики</a:t>
            </a:r>
          </a:p>
          <a:p>
            <a:pPr marL="0" indent="0">
              <a:buNone/>
            </a:pPr>
            <a:r>
              <a:rPr lang="ru-RU"/>
              <a:t>Практика </a:t>
            </a:r>
          </a:p>
          <a:p>
            <a:pPr>
              <a:buFontTx/>
              <a:buChar char="-"/>
            </a:pPr>
            <a:r>
              <a:rPr lang="ru-RU"/>
              <a:t>Проверка устойчивости практики не проведена </a:t>
            </a:r>
          </a:p>
          <a:p>
            <a:pPr>
              <a:buFontTx/>
              <a:buChar char="-"/>
            </a:pPr>
            <a:r>
              <a:rPr lang="ru-RU"/>
              <a:t>Практика не устойчива (результаты поменяются с изменением условий)</a:t>
            </a:r>
          </a:p>
          <a:p>
            <a:pPr>
              <a:buFontTx/>
              <a:buChar char="-"/>
            </a:pPr>
            <a:r>
              <a:rPr lang="ru-RU"/>
              <a:t>Практика устойчива (результаты не изменятся с изменением условий)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DB6FA0-0727-0DCC-6D63-754575231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978" y="681037"/>
            <a:ext cx="3121190" cy="31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5129591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651"/>
            <a:ext cx="10515600" cy="1088771"/>
          </a:xfrm>
        </p:spPr>
        <p:txBody>
          <a:bodyPr>
            <a:normAutofit/>
          </a:bodyPr>
          <a:lstStyle/>
          <a:p>
            <a:pPr algn="ctr"/>
            <a:r>
              <a:rPr lang="ru-RU" sz="4000" b="1">
                <a:solidFill>
                  <a:schemeClr val="accent1"/>
                </a:solidFill>
              </a:rPr>
              <a:t>Достижения наставников и наставляемых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1039241"/>
            <a:ext cx="10515600" cy="4351338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программы наставничества улучшились условия социального и профессионального благополучия в образовательной организации, а именно: </a:t>
            </a: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образовательных и культурных проектов, инициированных молодыми педагогами;</a:t>
            </a: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и защита собственных педагогических профессиональных работ молодыми специалистами на городском конкурсе «Марафон проектных идей»;</a:t>
            </a: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молодых педагогов в профессиональных конкурсах;</a:t>
            </a: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повысилось качество проведения уроков.</a:t>
            </a: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ru-RU">
              <a:effectLst/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ru-RU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009263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готовые к распространению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 банк методических материалов для работы наставников и наставляемых: </a:t>
            </a:r>
            <a:r>
              <a:rPr lang="ru-RU" sz="2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персонализированная программа наставничества</a:t>
            </a:r>
            <a:r>
              <a:rPr lang="ru-RU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карта анализа урока</a:t>
            </a:r>
            <a:r>
              <a:rPr lang="ru-RU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>
                <a:effectLst/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алгоритмы разбора и решения ситуативной педагогической задачи</a:t>
            </a:r>
            <a:r>
              <a:rPr lang="ru-RU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кейсы</a:t>
            </a:r>
            <a:r>
              <a:rPr lang="ru-RU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проблемными педагогическими ситуациями «школьный травматизм», «работа с родителями», «взаимоотношения в детском коллективе», методические разработки сценариев обучающих семинаров и другие методические материалы. </a:t>
            </a:r>
            <a:endParaRPr lang="ru-RU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431086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1999716-E264-4021-9F81-1A83BECB3FDA}"/>
              </a:ext>
            </a:extLst>
          </p:cNvPr>
          <p:cNvSpPr/>
          <p:nvPr/>
        </p:nvSpPr>
        <p:spPr>
          <a:xfrm>
            <a:off x="2942366" y="190764"/>
            <a:ext cx="7115153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ct val="0"/>
              </a:spcAft>
            </a:pPr>
            <a:r>
              <a:rPr lang="ru-RU" sz="28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тиражирования практики: </a:t>
            </a:r>
            <a:endParaRPr lang="ru-RU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6D556D3-2EE2-49AE-AB67-F79D8DF7F2EF}"/>
              </a:ext>
            </a:extLst>
          </p:cNvPr>
          <p:cNvSpPr/>
          <p:nvPr/>
        </p:nvSpPr>
        <p:spPr>
          <a:xfrm>
            <a:off x="4782957" y="946616"/>
            <a:ext cx="68650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является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инновационной площадкой по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молодыми педагогами. </a:t>
            </a:r>
          </a:p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 опыт работы на мероприятиях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муниципального, регионального и федерального уровней.</a:t>
            </a:r>
            <a:endParaRPr lang="ru-RU" sz="2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ED87FF-E2AC-4BE2-AA77-AF2B7C1FC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02"/>
          <a:stretch>
            <a:fillRect/>
          </a:stretch>
        </p:blipFill>
        <p:spPr>
          <a:xfrm>
            <a:off x="294476" y="3936612"/>
            <a:ext cx="5524500" cy="26766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4C973A9-1070-43E0-B58C-1B711FA36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934566"/>
            <a:ext cx="2569343" cy="36787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D20BC7F-70DD-4186-8929-BD6110BE9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488" y="2934566"/>
            <a:ext cx="2759027" cy="3678702"/>
          </a:xfrm>
          <a:prstGeom prst="rect">
            <a:avLst/>
          </a:prstGeo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3E34186A-EAD7-44AB-9A58-6DC598FB4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0975562"/>
              </p:ext>
            </p:extLst>
          </p:nvPr>
        </p:nvGraphicFramePr>
        <p:xfrm>
          <a:off x="9192858" y="2921388"/>
          <a:ext cx="2609087" cy="3691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5" imgW="5393880" imgH="7617240" progId="AcroExch.Document.DC">
                  <p:embed/>
                </p:oleObj>
              </mc:Choice>
              <mc:Fallback>
                <p:oleObj name="Acrobat Document" r:id="rId5" imgW="5393880" imgH="7617240" progId="AcroExch.Document.DC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92858" y="2921388"/>
                        <a:ext cx="2609087" cy="3691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9" name="Picture 15" descr="https://sch156.gosuslugi.ru/netcat_files/502/8976/RInnPl_156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914571" y="1006998"/>
            <a:ext cx="3805900" cy="1274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7123705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2" name="Рисунок 21"/>
          <p:cNvGraphicFramePr>
            <a:graphicFrameLocks noGrp="1"/>
          </p:cNvGraphicFramePr>
          <p:nvPr>
            <p:ph type="pic" idx="1"/>
          </p:nvPr>
        </p:nvGraphicFramePr>
        <p:xfrm>
          <a:off x="623392" y="602371"/>
          <a:ext cx="3360373" cy="561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373"/>
              </a:tblGrid>
              <a:tr h="1097288">
                <a:tc>
                  <a:txBody>
                    <a:bodyPr vert="horz" wrap="square"/>
                    <a:lstStyle/>
                    <a:p>
                      <a:pPr marL="0" marR="0" lvl="0" indent="0" algn="l" defTabSz="649498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ru-RU" sz="2100" b="1" smtClean="0">
                          <a:solidFill>
                            <a:schemeClr val="bg1"/>
                          </a:solidFill>
                        </a:rPr>
                        <a:t>Традиционное </a:t>
                      </a:r>
                      <a:r>
                        <a:rPr lang="ru-RU" altLang="ru-RU" sz="2100" b="1">
                          <a:solidFill>
                            <a:schemeClr val="bg1"/>
                          </a:solidFill>
                        </a:rPr>
                        <a:t>сопровождение педагогов</a:t>
                      </a:r>
                    </a:p>
                  </a:txBody>
                  <a:tcPr marL="121915" marR="121915" marT="60964" marB="60964"/>
                </a:tc>
              </a:tr>
              <a:tr h="1463048">
                <a:tc>
                  <a:txBody>
                    <a:bodyPr vert="horz" wrap="square"/>
                    <a:lstStyle/>
                    <a:p>
                      <a:pPr algn="l"/>
                      <a:r>
                        <a:rPr lang="ru-RU" sz="1500" b="1">
                          <a:solidFill>
                            <a:schemeClr val="tx1"/>
                          </a:solidFill>
                        </a:rPr>
                        <a:t>Репродуктивные пассивные </a:t>
                      </a:r>
                      <a:endParaRPr lang="ru-RU" sz="1500" b="1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1500" b="1" smtClean="0">
                          <a:solidFill>
                            <a:schemeClr val="tx1"/>
                          </a:solidFill>
                        </a:rPr>
                        <a:t>просветительские </a:t>
                      </a:r>
                      <a:r>
                        <a:rPr lang="ru-RU" sz="1500" b="1">
                          <a:solidFill>
                            <a:schemeClr val="tx1"/>
                          </a:solidFill>
                        </a:rPr>
                        <a:t>формы </a:t>
                      </a:r>
                      <a:endParaRPr lang="ru-RU" sz="1500" b="1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1500" b="1" smtClean="0">
                          <a:solidFill>
                            <a:schemeClr val="tx1"/>
                          </a:solidFill>
                        </a:rPr>
                        <a:t>повышения </a:t>
                      </a:r>
                      <a:r>
                        <a:rPr lang="ru-RU" sz="1500" b="1">
                          <a:solidFill>
                            <a:schemeClr val="tx1"/>
                          </a:solidFill>
                        </a:rPr>
                        <a:t>квалификации </a:t>
                      </a:r>
                      <a:endParaRPr lang="ru-RU" sz="1500" b="1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1500" b="1" smtClean="0">
                          <a:solidFill>
                            <a:schemeClr val="tx1"/>
                          </a:solidFill>
                        </a:rPr>
                        <a:t>педагогов </a:t>
                      </a:r>
                      <a:r>
                        <a:rPr lang="ru-RU" sz="1500" b="1">
                          <a:solidFill>
                            <a:schemeClr val="tx1"/>
                          </a:solidFill>
                        </a:rPr>
                        <a:t>(лекции, семинары); </a:t>
                      </a:r>
                      <a:endParaRPr lang="ru-RU" sz="1500" b="1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1500" b="1" smtClean="0">
                          <a:solidFill>
                            <a:schemeClr val="tx1"/>
                          </a:solidFill>
                        </a:rPr>
                        <a:t>преобладание </a:t>
                      </a:r>
                      <a:r>
                        <a:rPr lang="ru-RU" sz="1500" b="1">
                          <a:solidFill>
                            <a:schemeClr val="tx1"/>
                          </a:solidFill>
                        </a:rPr>
                        <a:t>фронтальных </a:t>
                      </a:r>
                      <a:endParaRPr lang="ru-RU" sz="1500" b="1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1500" b="1" smtClean="0">
                          <a:solidFill>
                            <a:schemeClr val="tx1"/>
                          </a:solidFill>
                        </a:rPr>
                        <a:t>форм</a:t>
                      </a:r>
                      <a:endParaRPr lang="ru-RU" sz="1500" b="1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60964" marB="60964"/>
                </a:tc>
              </a:tr>
              <a:tr h="1301064">
                <a:tc>
                  <a:txBody>
                    <a:bodyPr vert="horz" wrap="square"/>
                    <a:lstStyle/>
                    <a:p>
                      <a:r>
                        <a:rPr lang="ru-RU" sz="1500" b="1">
                          <a:solidFill>
                            <a:schemeClr val="tx1"/>
                          </a:solidFill>
                        </a:rPr>
                        <a:t>Преобладание методов </a:t>
                      </a:r>
                      <a:endParaRPr lang="ru-RU" sz="1500" b="1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500" b="1" smtClean="0">
                          <a:solidFill>
                            <a:schemeClr val="tx1"/>
                          </a:solidFill>
                        </a:rPr>
                        <a:t>контроля</a:t>
                      </a:r>
                      <a:r>
                        <a:rPr lang="ru-RU" sz="1500" b="1">
                          <a:solidFill>
                            <a:schemeClr val="tx1"/>
                          </a:solidFill>
                        </a:rPr>
                        <a:t>, принуждения; </a:t>
                      </a:r>
                      <a:endParaRPr lang="ru-RU" sz="1500" b="1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500" b="1" smtClean="0">
                          <a:solidFill>
                            <a:schemeClr val="tx1"/>
                          </a:solidFill>
                        </a:rPr>
                        <a:t>диагностики</a:t>
                      </a:r>
                      <a:r>
                        <a:rPr lang="ru-RU" sz="1500" b="1">
                          <a:solidFill>
                            <a:schemeClr val="tx1"/>
                          </a:solidFill>
                        </a:rPr>
                        <a:t>, развития, </a:t>
                      </a:r>
                      <a:endParaRPr lang="ru-RU" sz="1500" b="1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500" b="1" smtClean="0">
                          <a:solidFill>
                            <a:schemeClr val="tx1"/>
                          </a:solidFill>
                        </a:rPr>
                        <a:t>коррекции</a:t>
                      </a:r>
                      <a:endParaRPr lang="ru-RU" sz="1500" b="1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60964" marB="60964"/>
                </a:tc>
              </a:tr>
              <a:tr h="1686568">
                <a:tc>
                  <a:txBody>
                    <a:bodyPr vert="horz" wrap="square"/>
                    <a:lstStyle/>
                    <a:p>
                      <a:r>
                        <a:rPr lang="ru-RU" sz="1500" b="1">
                          <a:solidFill>
                            <a:schemeClr val="tx1"/>
                          </a:solidFill>
                        </a:rPr>
                        <a:t>Субъект-объектное </a:t>
                      </a:r>
                      <a:endParaRPr lang="ru-RU" sz="1500" b="1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500" b="1" smtClean="0">
                          <a:solidFill>
                            <a:schemeClr val="tx1"/>
                          </a:solidFill>
                        </a:rPr>
                        <a:t>взаимодействие:</a:t>
                      </a:r>
                    </a:p>
                    <a:p>
                      <a:r>
                        <a:rPr lang="ru-RU" sz="1500" b="1" smtClean="0">
                          <a:solidFill>
                            <a:schemeClr val="tx1"/>
                          </a:solidFill>
                        </a:rPr>
                        <a:t>выполнение </a:t>
                      </a:r>
                      <a:r>
                        <a:rPr lang="ru-RU" sz="1500" b="1">
                          <a:solidFill>
                            <a:schemeClr val="tx1"/>
                          </a:solidFill>
                        </a:rPr>
                        <a:t>указаний, </a:t>
                      </a:r>
                      <a:endParaRPr lang="ru-RU" sz="1500" b="1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500" b="1" smtClean="0">
                          <a:solidFill>
                            <a:schemeClr val="tx1"/>
                          </a:solidFill>
                        </a:rPr>
                        <a:t>готовых инструкций</a:t>
                      </a:r>
                    </a:p>
                    <a:p>
                      <a:endParaRPr lang="ru-RU" sz="1500" b="1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500" b="1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500" b="1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60964" marB="60964"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8208235" y="548680"/>
          <a:ext cx="3456384" cy="571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</a:tblGrid>
              <a:tr h="921357">
                <a:tc>
                  <a:txBody>
                    <a:bodyPr vert="horz" wrap="square"/>
                    <a:lstStyle/>
                    <a:p>
                      <a:pPr marL="0" marR="0" lvl="0" indent="0" algn="l" defTabSz="649498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100" b="1" smtClean="0">
                          <a:solidFill>
                            <a:schemeClr val="bg1"/>
                          </a:solidFill>
                        </a:rPr>
                        <a:t>Современное </a:t>
                      </a:r>
                    </a:p>
                    <a:p>
                      <a:pPr marL="0" marR="0" lvl="0" indent="0" algn="l" defTabSz="649498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100" b="1" smtClean="0">
                          <a:solidFill>
                            <a:schemeClr val="bg1"/>
                          </a:solidFill>
                        </a:rPr>
                        <a:t>сопровождение </a:t>
                      </a:r>
                      <a:r>
                        <a:rPr lang="ru-RU" sz="2100" b="1">
                          <a:solidFill>
                            <a:schemeClr val="bg1"/>
                          </a:solidFill>
                        </a:rPr>
                        <a:t>педагогов </a:t>
                      </a:r>
                    </a:p>
                  </a:txBody>
                  <a:tcPr marL="121915" marR="121915" marT="60964" marB="60964"/>
                </a:tc>
              </a:tr>
              <a:tr h="1495000">
                <a:tc>
                  <a:txBody>
                    <a:bodyPr vert="horz" wrap="square"/>
                    <a:lstStyle/>
                    <a:p>
                      <a:r>
                        <a:rPr lang="ru-RU" sz="1500" b="1"/>
                        <a:t>Многообразие активных и </a:t>
                      </a:r>
                      <a:endParaRPr lang="ru-RU" sz="1500" b="1" smtClean="0"/>
                    </a:p>
                    <a:p>
                      <a:r>
                        <a:rPr lang="ru-RU" sz="1500" b="1" smtClean="0"/>
                        <a:t>интерактивных </a:t>
                      </a:r>
                      <a:r>
                        <a:rPr lang="ru-RU" sz="1500" b="1"/>
                        <a:t>форм. </a:t>
                      </a:r>
                      <a:endParaRPr lang="ru-RU" sz="1500" b="1" smtClean="0"/>
                    </a:p>
                    <a:p>
                      <a:r>
                        <a:rPr lang="ru-RU" sz="1500" b="1" smtClean="0"/>
                        <a:t>Оптимальное </a:t>
                      </a:r>
                      <a:r>
                        <a:rPr lang="ru-RU" sz="1500" b="1"/>
                        <a:t>сочетание </a:t>
                      </a:r>
                      <a:endParaRPr lang="ru-RU" sz="1500" b="1" smtClean="0"/>
                    </a:p>
                    <a:p>
                      <a:r>
                        <a:rPr lang="ru-RU" sz="1500" b="1" smtClean="0"/>
                        <a:t>индивидуальных</a:t>
                      </a:r>
                      <a:r>
                        <a:rPr lang="ru-RU" sz="1500" b="1"/>
                        <a:t>, групповых, </a:t>
                      </a:r>
                      <a:endParaRPr lang="ru-RU" sz="1500" b="1" smtClean="0"/>
                    </a:p>
                    <a:p>
                      <a:r>
                        <a:rPr lang="ru-RU" sz="1500" b="1" smtClean="0"/>
                        <a:t>коллективных</a:t>
                      </a:r>
                      <a:r>
                        <a:rPr lang="ru-RU" sz="1500" b="1"/>
                        <a:t>, </a:t>
                      </a:r>
                      <a:endParaRPr lang="ru-RU" sz="1500" b="1" smtClean="0"/>
                    </a:p>
                    <a:p>
                      <a:r>
                        <a:rPr lang="ru-RU" sz="1500" b="1" smtClean="0"/>
                        <a:t>фронтальных </a:t>
                      </a:r>
                      <a:r>
                        <a:rPr lang="ru-RU" sz="1500" b="1"/>
                        <a:t>форм</a:t>
                      </a:r>
                    </a:p>
                  </a:txBody>
                  <a:tcPr marL="121915" marR="121915" marT="60964" marB="60964"/>
                </a:tc>
              </a:tr>
              <a:tr h="1344149">
                <a:tc>
                  <a:txBody>
                    <a:bodyPr vert="horz" wrap="square"/>
                    <a:lstStyle/>
                    <a:p>
                      <a:r>
                        <a:rPr lang="ru-RU" sz="1500" b="1"/>
                        <a:t>Преобладание методов </a:t>
                      </a:r>
                      <a:endParaRPr lang="ru-RU" sz="1500" b="1" smtClean="0"/>
                    </a:p>
                    <a:p>
                      <a:r>
                        <a:rPr lang="ru-RU" sz="1500" b="1" smtClean="0"/>
                        <a:t>самоконтроля</a:t>
                      </a:r>
                      <a:r>
                        <a:rPr lang="ru-RU" sz="1500" b="1"/>
                        <a:t>, </a:t>
                      </a:r>
                      <a:endParaRPr lang="ru-RU" sz="1500" b="1" smtClean="0"/>
                    </a:p>
                    <a:p>
                      <a:r>
                        <a:rPr lang="ru-RU" sz="1500" b="1" smtClean="0"/>
                        <a:t>стимулирования</a:t>
                      </a:r>
                      <a:r>
                        <a:rPr lang="ru-RU" sz="1500" b="1"/>
                        <a:t>, убеждения, </a:t>
                      </a:r>
                      <a:endParaRPr lang="ru-RU" sz="1500" b="1" smtClean="0"/>
                    </a:p>
                    <a:p>
                      <a:r>
                        <a:rPr lang="ru-RU" sz="1500" b="1" smtClean="0"/>
                        <a:t>самодиагностики</a:t>
                      </a:r>
                      <a:r>
                        <a:rPr lang="ru-RU" sz="1500" b="1"/>
                        <a:t>, саморазвития, </a:t>
                      </a:r>
                      <a:endParaRPr lang="ru-RU" sz="1500" b="1" smtClean="0"/>
                    </a:p>
                    <a:p>
                      <a:r>
                        <a:rPr lang="ru-RU" sz="1500" b="1" smtClean="0"/>
                        <a:t>самокоррекции</a:t>
                      </a:r>
                      <a:r>
                        <a:rPr lang="ru-RU" sz="1500" b="1"/>
                        <a:t>, </a:t>
                      </a:r>
                      <a:r>
                        <a:rPr lang="ru-RU" sz="1500" b="1" smtClean="0"/>
                        <a:t>рефлексии</a:t>
                      </a:r>
                      <a:endParaRPr lang="ru-RU" sz="1500" b="1"/>
                    </a:p>
                  </a:txBody>
                  <a:tcPr marL="121915" marR="121915" marT="60964" marB="60964"/>
                </a:tc>
              </a:tr>
              <a:tr h="1910088">
                <a:tc>
                  <a:txBody>
                    <a:bodyPr vert="horz" wrap="square"/>
                    <a:lstStyle/>
                    <a:p>
                      <a:r>
                        <a:rPr lang="ru-RU" sz="1500" b="1" smtClean="0"/>
                        <a:t>Субъект- субъектное </a:t>
                      </a:r>
                    </a:p>
                    <a:p>
                      <a:r>
                        <a:rPr lang="ru-RU" sz="1500" b="1" smtClean="0"/>
                        <a:t>взаимодействие</a:t>
                      </a:r>
                      <a:r>
                        <a:rPr lang="ru-RU" sz="1500" b="1"/>
                        <a:t>: </a:t>
                      </a:r>
                      <a:endParaRPr lang="ru-RU" sz="1500" b="1" smtClean="0"/>
                    </a:p>
                    <a:p>
                      <a:r>
                        <a:rPr lang="ru-RU" sz="1500" b="1" smtClean="0"/>
                        <a:t>педагоги </a:t>
                      </a:r>
                      <a:r>
                        <a:rPr lang="ru-RU" sz="1500" b="1"/>
                        <a:t>включены в </a:t>
                      </a:r>
                      <a:endParaRPr lang="ru-RU" sz="1500" b="1" smtClean="0"/>
                    </a:p>
                    <a:p>
                      <a:r>
                        <a:rPr lang="ru-RU" sz="1500" b="1" smtClean="0"/>
                        <a:t>со-участие</a:t>
                      </a:r>
                      <a:r>
                        <a:rPr lang="ru-RU" sz="1500" b="1"/>
                        <a:t>, </a:t>
                      </a:r>
                      <a:endParaRPr lang="ru-RU" sz="1500" b="1" smtClean="0"/>
                    </a:p>
                    <a:p>
                      <a:r>
                        <a:rPr lang="ru-RU" sz="1500" b="1" smtClean="0"/>
                        <a:t>со-творчество</a:t>
                      </a:r>
                      <a:r>
                        <a:rPr lang="ru-RU" sz="1500" b="1"/>
                        <a:t>, </a:t>
                      </a:r>
                      <a:endParaRPr lang="ru-RU" sz="1500" b="1" smtClean="0"/>
                    </a:p>
                    <a:p>
                      <a:r>
                        <a:rPr lang="ru-RU" sz="1500" b="1" smtClean="0"/>
                        <a:t>со-трудничество</a:t>
                      </a:r>
                    </a:p>
                    <a:p>
                      <a:endParaRPr lang="ru-RU" sz="1500" b="1" smtClean="0"/>
                    </a:p>
                    <a:p>
                      <a:endParaRPr lang="ru-RU" sz="1500" b="1"/>
                    </a:p>
                  </a:txBody>
                  <a:tcPr marL="121915" marR="121915" marT="60964" marB="60964"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463819" y="548680"/>
          <a:ext cx="3072341" cy="569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41"/>
              </a:tblGrid>
              <a:tr h="1176757">
                <a:tc>
                  <a:txBody>
                    <a:bodyPr vert="horz" wrap="square"/>
                    <a:lstStyle/>
                    <a:p>
                      <a:pPr marL="0" marR="0" lvl="0" indent="0" algn="l" defTabSz="649498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ru-RU" sz="2100" b="1">
                          <a:solidFill>
                            <a:schemeClr val="bg1"/>
                          </a:solidFill>
                        </a:rPr>
                        <a:t>Показатели для сравнения</a:t>
                      </a:r>
                    </a:p>
                  </a:txBody>
                  <a:tcPr marL="121915" marR="121915" marT="60964" marB="60964"/>
                </a:tc>
              </a:tr>
              <a:tr h="1492449">
                <a:tc>
                  <a:txBody>
                    <a:bodyPr vert="horz" wrap="square"/>
                    <a:lstStyle/>
                    <a:p>
                      <a:r>
                        <a:rPr lang="ru-RU" sz="1700" b="1">
                          <a:solidFill>
                            <a:schemeClr val="tx1"/>
                          </a:solidFill>
                        </a:rPr>
                        <a:t>Преобладающие формы повышения </a:t>
                      </a:r>
                      <a:endParaRPr lang="ru-RU" sz="1700" b="1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700" b="1" smtClean="0">
                          <a:solidFill>
                            <a:schemeClr val="tx1"/>
                          </a:solidFill>
                        </a:rPr>
                        <a:t>квалификации </a:t>
                      </a:r>
                      <a:r>
                        <a:rPr lang="ru-RU" sz="1700" b="1">
                          <a:solidFill>
                            <a:schemeClr val="tx1"/>
                          </a:solidFill>
                        </a:rPr>
                        <a:t>педагогов</a:t>
                      </a:r>
                    </a:p>
                  </a:txBody>
                  <a:tcPr marL="121915" marR="121915" marT="60964" marB="60964"/>
                </a:tc>
              </a:tr>
              <a:tr h="1267231">
                <a:tc>
                  <a:txBody>
                    <a:bodyPr vert="horz" wrap="square"/>
                    <a:lstStyle/>
                    <a:p>
                      <a:r>
                        <a:rPr lang="ru-RU" sz="1700" b="1">
                          <a:solidFill>
                            <a:schemeClr val="tx1"/>
                          </a:solidFill>
                        </a:rPr>
                        <a:t>Используемые методы</a:t>
                      </a:r>
                    </a:p>
                  </a:txBody>
                  <a:tcPr marL="121915" marR="121915" marT="60964" marB="60964"/>
                </a:tc>
              </a:tr>
              <a:tr h="1759323">
                <a:tc>
                  <a:txBody>
                    <a:bodyPr vert="horz" wrap="square"/>
                    <a:lstStyle/>
                    <a:p>
                      <a:r>
                        <a:rPr lang="ru-RU" sz="1700" b="1">
                          <a:solidFill>
                            <a:schemeClr val="tx1"/>
                          </a:solidFill>
                        </a:rPr>
                        <a:t>Взаимодействие </a:t>
                      </a:r>
                      <a:endParaRPr lang="ru-RU" sz="1700" b="1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700" b="1" smtClean="0">
                          <a:solidFill>
                            <a:schemeClr val="tx1"/>
                          </a:solidFill>
                        </a:rPr>
                        <a:t>участников</a:t>
                      </a:r>
                      <a:endParaRPr lang="ru-RU" sz="1700" b="1">
                        <a:solidFill>
                          <a:schemeClr val="tx1"/>
                        </a:solidFill>
                      </a:endParaRPr>
                    </a:p>
                  </a:txBody>
                  <a:tcPr marL="121915" marR="121915" marT="60964" marB="60964"/>
                </a:tc>
              </a:tr>
            </a:tbl>
          </a:graphicData>
        </a:graphic>
      </p:graphicFrame>
      <p:sp>
        <p:nvSpPr>
          <p:cNvPr id="25" name="TextBox 2">
            <a:extLst>
              <a:ext uri="{FF2B5EF4-FFF2-40B4-BE49-F238E27FC236}">
                <a16:creationId xmlns:a16="http://schemas.microsoft.com/office/drawing/2014/main" xmlns="" id="{B62B4344-C9E3-45F3-9D32-7221A7A9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4" y="164639"/>
            <a:ext cx="11450151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400">
                <a:solidFill>
                  <a:schemeClr val="tx2"/>
                </a:solidFill>
              </a:rPr>
              <a:t> </a:t>
            </a:r>
            <a:r>
              <a:rPr lang="ru-RU" altLang="ru-RU" sz="1400" b="1">
                <a:solidFill>
                  <a:schemeClr val="tx2"/>
                </a:solidFill>
              </a:rPr>
              <a:t> </a:t>
            </a:r>
            <a:r>
              <a:rPr lang="ru-RU" altLang="ru-RU" sz="1400" b="1"/>
              <a:t>ВЕКТОРЫ ОБНОВЛЕНИЯ </a:t>
            </a:r>
            <a:r>
              <a:rPr lang="ru-RU" altLang="ru-RU" sz="1400" b="1" smtClean="0"/>
              <a:t>СОПРОВОЖДЕНИЯ ПЕДАГОГА В ПРОГРАММЕ НАСТАВНИЧЕСТВА</a:t>
            </a:r>
            <a:endParaRPr lang="ru-RU" altLang="ru-RU" sz="1400" b="1"/>
          </a:p>
        </p:txBody>
      </p:sp>
    </p:spTree>
    <p:extLst>
      <p:ext uri="{BB962C8B-B14F-4D97-AF65-F5344CB8AC3E}">
        <p14:creationId xmlns="" xmlns:p14="http://schemas.microsoft.com/office/powerpoint/2010/main" val="285801496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6CC670E-F951-4141-A5F0-7FD67FD9C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26408731"/>
              </p:ext>
            </p:extLst>
          </p:nvPr>
        </p:nvGraphicFramePr>
        <p:xfrm>
          <a:off x="1744394" y="2251881"/>
          <a:ext cx="8482818" cy="4606119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6E874C6-C1DE-4022-BE82-4A82A2F534F3}"/>
              </a:ext>
            </a:extLst>
          </p:cNvPr>
          <p:cNvSpPr/>
          <p:nvPr/>
        </p:nvSpPr>
        <p:spPr>
          <a:xfrm>
            <a:off x="562708" y="12088"/>
            <a:ext cx="11338560" cy="2109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и ее актуальность</a:t>
            </a:r>
          </a:p>
          <a:p>
            <a:pPr indent="448310" algn="just">
              <a:lnSpc>
                <a:spcPct val="115000"/>
              </a:lnSpc>
              <a:spcAft>
                <a:spcPts val="800"/>
              </a:spcAft>
            </a:pP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Специфика кадров образовательной организации такова, что </a:t>
            </a:r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70% педагогов школы имеют статус молодого специалиста независимо от возраста</a:t>
            </a: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нуждаются в сопровождении профессиональной деятельности в условиях нового педагогического коллектива. </a:t>
            </a:r>
          </a:p>
          <a:p>
            <a:pPr indent="448310" algn="just">
              <a:lnSpc>
                <a:spcPct val="115000"/>
              </a:lnSpc>
              <a:spcAft>
                <a:spcPts val="800"/>
              </a:spcAft>
            </a:pP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 увеличивается педагогический коллектив. 70% - доля учителей в возрасте до 35 лет. </a:t>
            </a:r>
            <a:endParaRPr lang="ru-RU" sz="140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46953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CED736A-9ACA-4C91-80EF-4EE2BA5890DF}"/>
              </a:ext>
            </a:extLst>
          </p:cNvPr>
          <p:cNvSpPr/>
          <p:nvPr/>
        </p:nvSpPr>
        <p:spPr>
          <a:xfrm>
            <a:off x="2865120" y="457791"/>
            <a:ext cx="8735192" cy="22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endParaRPr lang="ru-RU" sz="200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 полное раскрытие потенциала личности наставляемого, необходимое для успешной личной и профессиональной самореализации в современных условиях неопределенности, а также создание условий для формирования эффективной системы поддержки, самоопределения и профессиональной ориентации молодых и вновь прибывших специалистов.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276FF9-A3A3-452A-B131-106D9C15F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08" y="450134"/>
            <a:ext cx="2145978" cy="21459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781EDD-FA27-4B33-B2F9-D71FB54A8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09" y="2516886"/>
            <a:ext cx="9513791" cy="47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14767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65EB76C-6770-4256-A241-54B62BD0FDC3}"/>
              </a:ext>
            </a:extLst>
          </p:cNvPr>
          <p:cNvSpPr/>
          <p:nvPr/>
        </p:nvSpPr>
        <p:spPr>
          <a:xfrm>
            <a:off x="1209821" y="633046"/>
            <a:ext cx="10461673" cy="4684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адаптировать молодых и вновь прибывших специалистов для вхождения в полноценный рабочий режим школы через освоение норм, требований и традиций школы и с целью закрепления их в образовательной организации;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склонности, потребности, возможности и трудности в работе наставляемых педагогов через беседы и наблюдения;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спланировать систему мероприятий для передачи навыков, знаний, формирования ценностей у педагогов с целью повышения личностного и профессионального уровня наставляемых, а также качества обучения школьников.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C3B8E894-3C53-4020-8787-9BB1BB281D2B}"/>
              </a:ext>
            </a:extLst>
          </p:cNvPr>
          <p:cNvSpPr/>
          <p:nvPr/>
        </p:nvSpPr>
        <p:spPr>
          <a:xfrm>
            <a:off x="509689" y="1385668"/>
            <a:ext cx="661182" cy="436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720B1A-BA59-485D-8E54-FE2E2D978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76" y="3652961"/>
            <a:ext cx="682811" cy="4755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C253369-6FA5-4902-B2BD-56FBB01D3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76" y="2737364"/>
            <a:ext cx="68281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49270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1524000" y="904892"/>
            <a:ext cx="9144000" cy="0"/>
          </a:xfrm>
          <a:prstGeom prst="line">
            <a:avLst/>
          </a:prstGeom>
          <a:ln w="57150">
            <a:solidFill>
              <a:srgbClr val="FE83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0" y="1002551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</a:rPr>
              <a:t>…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524000" y="857267"/>
            <a:ext cx="9144000" cy="0"/>
          </a:xfrm>
          <a:prstGeom prst="line">
            <a:avLst/>
          </a:prstGeom>
          <a:ln w="57150">
            <a:solidFill>
              <a:srgbClr val="3661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Выноска со стрелкой вниз 33"/>
          <p:cNvSpPr/>
          <p:nvPr/>
        </p:nvSpPr>
        <p:spPr>
          <a:xfrm>
            <a:off x="998455" y="935588"/>
            <a:ext cx="9991385" cy="536654"/>
          </a:xfrm>
          <a:prstGeom prst="downArrowCallout">
            <a:avLst>
              <a:gd name="adj1" fmla="val 0"/>
              <a:gd name="adj2" fmla="val 372275"/>
              <a:gd name="adj3" fmla="val 25000"/>
              <a:gd name="adj4" fmla="val 73180"/>
            </a:avLst>
          </a:prstGeom>
          <a:solidFill>
            <a:srgbClr val="3661A6">
              <a:alpha val="50196"/>
            </a:srgbClr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Прямоугольник 78"/>
          <p:cNvSpPr/>
          <p:nvPr/>
        </p:nvSpPr>
        <p:spPr>
          <a:xfrm rot="16200000">
            <a:off x="1794670" y="6160295"/>
            <a:ext cx="71437" cy="612775"/>
          </a:xfrm>
          <a:prstGeom prst="rect">
            <a:avLst/>
          </a:prstGeom>
          <a:solidFill>
            <a:srgbClr val="3661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721" name="Подзаголовок 2"/>
          <p:cNvSpPr txBox="1"/>
          <p:nvPr/>
        </p:nvSpPr>
        <p:spPr bwMode="auto">
          <a:xfrm>
            <a:off x="1524001" y="6430964"/>
            <a:ext cx="982663" cy="427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000">
                <a:solidFill>
                  <a:srgbClr val="ED7D31"/>
                </a:solidFill>
                <a:latin typeface="Calibri" pitchFamily="34" charset="0"/>
              </a:rPr>
              <a:t>krao.ru</a:t>
            </a:r>
            <a:endParaRPr lang="ru-RU" sz="2000">
              <a:solidFill>
                <a:srgbClr val="ED7D31"/>
              </a:solidFill>
              <a:latin typeface="Calibri" panose="020f0502020204030204" pitchFamily="34" charset="0"/>
            </a:endParaRPr>
          </a:p>
          <a:p>
            <a:pPr algn="ctr" eaLnBrk="0" hangingPunct="0">
              <a:defRPr/>
            </a:pPr>
            <a:endParaRPr lang="ru-RU" sz="20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067676" y="40885"/>
            <a:ext cx="2600324" cy="775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4031674" y="85725"/>
            <a:ext cx="6636327" cy="6572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b="1" cap="all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субъекты педагогического наставничества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12664" y="3058181"/>
            <a:ext cx="70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167690" y="3050613"/>
            <a:ext cx="70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72712" name="Прямоугольник 72711"/>
          <p:cNvSpPr/>
          <p:nvPr/>
        </p:nvSpPr>
        <p:spPr>
          <a:xfrm>
            <a:off x="7620003" y="6449434"/>
            <a:ext cx="3060699" cy="3900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163654" t="38625" r="-135431" b="36284"/>
          <a:stretch>
            <a:fillRect/>
          </a:stretch>
        </p:blipFill>
        <p:spPr>
          <a:xfrm>
            <a:off x="2503515" y="1371601"/>
            <a:ext cx="73430" cy="4184073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5496D36E-AA89-4A03-8F79-B777CDFB4B70}"/>
              </a:ext>
            </a:extLst>
          </p:cNvPr>
          <p:cNvSpPr/>
          <p:nvPr/>
        </p:nvSpPr>
        <p:spPr>
          <a:xfrm>
            <a:off x="1911433" y="1602816"/>
            <a:ext cx="2391288" cy="2313945"/>
          </a:xfrm>
          <a:prstGeom prst="ellipse">
            <a:avLst/>
          </a:prstGeom>
          <a:solidFill>
            <a:srgbClr val="F07F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59142D68-21CB-4371-BDE0-85AF700B61F6}"/>
              </a:ext>
            </a:extLst>
          </p:cNvPr>
          <p:cNvSpPr/>
          <p:nvPr/>
        </p:nvSpPr>
        <p:spPr>
          <a:xfrm>
            <a:off x="4812014" y="1581370"/>
            <a:ext cx="2449793" cy="2356836"/>
          </a:xfrm>
          <a:prstGeom prst="ellipse">
            <a:avLst/>
          </a:prstGeom>
          <a:solidFill>
            <a:srgbClr val="1B5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spcAft>
                <a:spcPts val="400"/>
              </a:spcAft>
              <a:defRPr/>
            </a:pPr>
            <a:r>
              <a:rPr lang="ru-RU" sz="1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молодого педагога</a:t>
            </a:r>
          </a:p>
          <a:p>
            <a:pPr algn="ctr" defTabSz="1219170">
              <a:spcAft>
                <a:spcPts val="400"/>
              </a:spcAft>
              <a:defRPr/>
            </a:pPr>
            <a:r>
              <a:rPr lang="ru-RU" sz="1400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Персонализированная программа наставничества 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E1081748-0063-4E05-A6BF-5FCAA6BA4C09}"/>
              </a:ext>
            </a:extLst>
          </p:cNvPr>
          <p:cNvSpPr/>
          <p:nvPr/>
        </p:nvSpPr>
        <p:spPr>
          <a:xfrm>
            <a:off x="3823438" y="2276686"/>
            <a:ext cx="1286315" cy="108316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xmlns="" id="{5DF37821-3231-4541-90C5-2414FA906685}"/>
              </a:ext>
            </a:extLst>
          </p:cNvPr>
          <p:cNvSpPr/>
          <p:nvPr/>
        </p:nvSpPr>
        <p:spPr>
          <a:xfrm rot="16200000">
            <a:off x="3994698" y="2492621"/>
            <a:ext cx="665931" cy="574078"/>
          </a:xfrm>
          <a:prstGeom prst="triangle">
            <a:avLst/>
          </a:prstGeom>
          <a:solidFill>
            <a:srgbClr val="1B58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71871" y="2550248"/>
            <a:ext cx="1763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ru-RU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9F5F98F-CC53-427C-AEB8-8B108F3A5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67283" y="1804701"/>
            <a:ext cx="617951" cy="565474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98E2F829-B33E-4B85-BCF8-101F14EA1CFC}"/>
              </a:ext>
            </a:extLst>
          </p:cNvPr>
          <p:cNvSpPr/>
          <p:nvPr/>
        </p:nvSpPr>
        <p:spPr>
          <a:xfrm>
            <a:off x="7914299" y="1639606"/>
            <a:ext cx="2215953" cy="2298600"/>
          </a:xfrm>
          <a:prstGeom prst="ellipse">
            <a:avLst/>
          </a:prstGeom>
          <a:solidFill>
            <a:srgbClr val="9F29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ru-RU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6E6E9DF-E665-4E62-96BF-791BFBAF8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14606" y="1922344"/>
            <a:ext cx="615337" cy="615337"/>
          </a:xfrm>
          <a:prstGeom prst="rect">
            <a:avLst/>
          </a:prstGeom>
        </p:spPr>
      </p:pic>
      <p:grpSp>
        <p:nvGrpSpPr>
          <p:cNvPr id="3" name="Группа 27"/>
          <p:cNvGrpSpPr/>
          <p:nvPr/>
        </p:nvGrpSpPr>
        <p:grpSpPr>
          <a:xfrm>
            <a:off x="6976845" y="2345534"/>
            <a:ext cx="1286315" cy="1083162"/>
            <a:chOff x="7072845" y="2234944"/>
            <a:chExt cx="1286315" cy="1083162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20DE24B7-DD08-44CA-A32F-E719FEC42D57}"/>
                </a:ext>
              </a:extLst>
            </p:cNvPr>
            <p:cNvSpPr/>
            <p:nvPr/>
          </p:nvSpPr>
          <p:spPr>
            <a:xfrm>
              <a:off x="7072845" y="2234944"/>
              <a:ext cx="1286315" cy="108316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Равнобедренный треугольник 29">
              <a:extLst>
                <a:ext uri="{FF2B5EF4-FFF2-40B4-BE49-F238E27FC236}">
                  <a16:creationId xmlns:a16="http://schemas.microsoft.com/office/drawing/2014/main" xmlns="" id="{912405FF-58BB-4DB7-83A5-A63462D662A3}"/>
                </a:ext>
              </a:extLst>
            </p:cNvPr>
            <p:cNvSpPr/>
            <p:nvPr/>
          </p:nvSpPr>
          <p:spPr>
            <a:xfrm rot="5400000">
              <a:off x="7525518" y="2452298"/>
              <a:ext cx="665931" cy="574078"/>
            </a:xfrm>
            <a:prstGeom prst="triangle">
              <a:avLst/>
            </a:prstGeom>
            <a:solidFill>
              <a:srgbClr val="1B5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59142D68-21CB-4371-BDE0-85AF700B61F6}"/>
              </a:ext>
            </a:extLst>
          </p:cNvPr>
          <p:cNvSpPr/>
          <p:nvPr/>
        </p:nvSpPr>
        <p:spPr>
          <a:xfrm>
            <a:off x="4812013" y="4352338"/>
            <a:ext cx="2364270" cy="2150063"/>
          </a:xfrm>
          <a:prstGeom prst="ellipse">
            <a:avLst/>
          </a:prstGeom>
          <a:solidFill>
            <a:srgbClr val="4E8542"/>
          </a:solidFill>
          <a:ln>
            <a:noFill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ru-RU" b="1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</a:t>
            </a:r>
          </a:p>
        </p:txBody>
      </p:sp>
      <p:grpSp>
        <p:nvGrpSpPr>
          <p:cNvPr id="4" name="Группа 31"/>
          <p:cNvGrpSpPr/>
          <p:nvPr/>
        </p:nvGrpSpPr>
        <p:grpSpPr>
          <a:xfrm rot="5400000">
            <a:off x="5416175" y="3570865"/>
            <a:ext cx="1286315" cy="1209407"/>
            <a:chOff x="7072845" y="2234944"/>
            <a:chExt cx="1286315" cy="1083162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20DE24B7-DD08-44CA-A32F-E719FEC42D57}"/>
                </a:ext>
              </a:extLst>
            </p:cNvPr>
            <p:cNvSpPr/>
            <p:nvPr/>
          </p:nvSpPr>
          <p:spPr>
            <a:xfrm>
              <a:off x="7072845" y="2234944"/>
              <a:ext cx="1286315" cy="108316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xmlns="" id="{912405FF-58BB-4DB7-83A5-A63462D662A3}"/>
                </a:ext>
              </a:extLst>
            </p:cNvPr>
            <p:cNvSpPr/>
            <p:nvPr/>
          </p:nvSpPr>
          <p:spPr>
            <a:xfrm rot="5400000">
              <a:off x="7525518" y="2452298"/>
              <a:ext cx="665931" cy="574078"/>
            </a:xfrm>
            <a:prstGeom prst="triangle">
              <a:avLst/>
            </a:prstGeom>
            <a:solidFill>
              <a:srgbClr val="1B58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3A32085-E829-4795-A906-44F4F0DCADA3}"/>
              </a:ext>
            </a:extLst>
          </p:cNvPr>
          <p:cNvSpPr/>
          <p:nvPr/>
        </p:nvSpPr>
        <p:spPr>
          <a:xfrm>
            <a:off x="998455" y="3867012"/>
            <a:ext cx="38812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персонализированной программе наставничества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Взаимодействует с наставником, при его помощи приобретает новый опыт, развивает необходимые компетенции, добивается предсказуемых результатов</a:t>
            </a:r>
          </a:p>
          <a:p>
            <a:pPr marL="180975" indent="-180975"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активным субъектом собственного непрерывного личностного и профессионального развития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1FAF628-619B-4CC8-A02E-69515A0CA8FF}"/>
              </a:ext>
            </a:extLst>
          </p:cNvPr>
          <p:cNvSpPr/>
          <p:nvPr/>
        </p:nvSpPr>
        <p:spPr>
          <a:xfrm>
            <a:off x="7751237" y="3948688"/>
            <a:ext cx="36182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1219170">
              <a:buFont typeface="Wingdings" panose="05000000000000000000" pitchFamily="2" charset="2"/>
              <a:buChar char="ü"/>
            </a:pPr>
            <a:r>
              <a:rPr lang="ru-RU" sz="1400" b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адаптацию и индивидуальную траекторию профессионального развития наставляемого на основе его профессиональных затруднений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85299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98A134-ECE8-4055-BFD2-363F02A40142}"/>
              </a:ext>
            </a:extLst>
          </p:cNvPr>
          <p:cNvSpPr/>
          <p:nvPr/>
        </p:nvSpPr>
        <p:spPr>
          <a:xfrm>
            <a:off x="3803625" y="516366"/>
            <a:ext cx="5147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Нормативное обеспечение</a:t>
            </a:r>
            <a:r>
              <a:rPr lang="ru-RU" sz="3200" b="1" u="sng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b="1" u="sng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2443497-16FA-4321-A1FF-413ED0AD3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68" y="1137352"/>
            <a:ext cx="676715" cy="4755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1AE174-4313-43AA-9B1C-8A73B701D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69" y="3213438"/>
            <a:ext cx="676715" cy="4755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35C0F0-C261-4A3A-BE77-7BF3BA93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79" y="3874635"/>
            <a:ext cx="676715" cy="4755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53C915-849B-4522-B022-057BBBC9C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69" y="2507837"/>
            <a:ext cx="676715" cy="47552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DD846BF-9C70-4466-894B-50439A0DE671}"/>
              </a:ext>
            </a:extLst>
          </p:cNvPr>
          <p:cNvSpPr/>
          <p:nvPr/>
        </p:nvSpPr>
        <p:spPr>
          <a:xfrm>
            <a:off x="1581662" y="1137352"/>
            <a:ext cx="10203405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системе наставничества педагогических работников в муниципальном автономном общеобразовательном учреждении «Средняя школа № 156 им. Героя Советского Союза Ерофеева Г.П.». Приказ №01-35-109 от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02.03.2022 г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(план мероприятий) программы наставничества педагогических работников. </a:t>
            </a:r>
            <a:r>
              <a:rPr lang="ru-RU" sz="22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Приказ №01-35-305 от 20.08.24</a:t>
            </a:r>
            <a:endParaRPr lang="ru-RU" sz="2200"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наставничества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«Молодые педагоги- пространство возможностей»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u="sng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Приказ №01-35-305 от 20.08.24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01-35-453 </a:t>
            </a:r>
            <a:r>
              <a:rPr lang="ru-RU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01.10.2024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. О назначении куратора и наставников внедрения целевой модели наставничества</a:t>
            </a:r>
          </a:p>
          <a:p>
            <a:pPr algn="just"/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01-35-454 </a:t>
            </a:r>
            <a:r>
              <a:rPr lang="ru-RU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01.10.2024 г</a:t>
            </a:r>
            <a:r>
              <a:rPr lang="ru-RU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О назначении наставнических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</a:t>
            </a:r>
            <a:r>
              <a:rPr lang="ru-RU" sz="2400" smtClean="0"/>
              <a:t> </a:t>
            </a:r>
            <a:endParaRPr lang="ru-RU" sz="2400" smtClean="0"/>
          </a:p>
          <a:p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01-35-305 от 20.08.2024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структурной единицы наставничества «Проектный офис»»</a:t>
            </a:r>
            <a:b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№01-35-471 от 08.10.2024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 о выбранных направлениях работы «проектных офисов» на год и о назначении кураторов. </a:t>
            </a:r>
          </a:p>
          <a:p>
            <a:pPr algn="just"/>
            <a:endParaRPr lang="ru-RU" sz="2400" smtClean="0"/>
          </a:p>
          <a:p>
            <a:pPr algn="just"/>
            <a:endParaRPr lang="ru-RU" sz="2200" smtClean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/>
          </a:p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48AD280-700B-4B1B-9411-0D92EB583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03" y="4487196"/>
            <a:ext cx="676715" cy="4755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F18DB37-22B3-4DFB-B55E-45D8F09B6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53" y="5047945"/>
            <a:ext cx="676715" cy="4755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F18DB37-22B3-4DFB-B55E-45D8F09B6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82" y="5593883"/>
            <a:ext cx="67671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50770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object 2"/>
          <p:cNvPicPr/>
          <p:nvPr/>
        </p:nvPicPr>
        <p:blipFill>
          <a:blip r:embed="rId2"/>
          <a:stretch>
            <a:fillRect/>
          </a:stretch>
        </p:blipFill>
        <p:spPr>
          <a:xfrm>
            <a:off x="79642" y="6074415"/>
            <a:ext cx="5998324" cy="7831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14028" y="6074415"/>
            <a:ext cx="5998323" cy="7831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66224" y="731067"/>
            <a:ext cx="5251299" cy="68449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446697">
              <a:lnSpc>
                <a:spcPct val="100000"/>
              </a:lnSpc>
              <a:spcBef>
                <a:spcPts val="58"/>
              </a:spcBef>
            </a:pPr>
            <a:r>
              <a:rPr lang="ru-RU" spc="-3"/>
              <a:t>Наставники </a:t>
            </a:r>
            <a:endParaRPr spc="-3"/>
          </a:p>
        </p:txBody>
      </p:sp>
      <p:sp>
        <p:nvSpPr>
          <p:cNvPr id="6" name="object 6"/>
          <p:cNvSpPr txBox="1"/>
          <p:nvPr/>
        </p:nvSpPr>
        <p:spPr>
          <a:xfrm>
            <a:off x="6177183" y="2455271"/>
            <a:ext cx="4827508" cy="27123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299"/>
              </a:lnSpc>
              <a:spcBef>
                <a:spcPts val="55"/>
              </a:spcBef>
            </a:pPr>
            <a:endParaRPr sz="1700">
              <a:latin typeface="Neue Machina"/>
              <a:cs typeface="Neue Machi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/>
          <a:stretch>
            <a:fillRect/>
          </a:stretch>
        </p:blipFill>
        <p:spPr>
          <a:xfrm>
            <a:off x="732129" y="590558"/>
            <a:ext cx="2844794" cy="15111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00A980-17BE-4945-8793-C025B82E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81" y="3677133"/>
            <a:ext cx="1242373" cy="18671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082BD44-C7AC-4FF0-8D64-BB71C29F5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017" y="3694418"/>
            <a:ext cx="1242374" cy="18634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E8EC57C-7B44-4FF9-A345-22D920B3C4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794" y="3677132"/>
            <a:ext cx="1268967" cy="18671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13135C7-8F2D-4DBE-B4C3-88F81F5B0E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3458" y="3677133"/>
            <a:ext cx="1243155" cy="1867194"/>
          </a:xfrm>
          <a:prstGeom prst="rect">
            <a:avLst/>
          </a:prstGeom>
        </p:spPr>
      </p:pic>
      <p:pic>
        <p:nvPicPr>
          <p:cNvPr id="11266" name="Picture 2" descr="Павлова Анастасия Андреевна.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511899" y="3706246"/>
            <a:ext cx="1201486" cy="1848310"/>
          </a:xfrm>
          <a:prstGeom prst="rect">
            <a:avLst/>
          </a:prstGeom>
          <a:noFill/>
        </p:spPr>
      </p:pic>
      <p:pic>
        <p:nvPicPr>
          <p:cNvPr id="11268" name="Picture 4" descr="Староверова Светлана Витальевна.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7852018" y="3683613"/>
            <a:ext cx="1247697" cy="1874015"/>
          </a:xfrm>
          <a:prstGeom prst="rect">
            <a:avLst/>
          </a:prstGeom>
          <a:noFill/>
        </p:spPr>
      </p:pic>
      <p:pic>
        <p:nvPicPr>
          <p:cNvPr id="11270" name="Picture 6" descr="Березина Лариса Дмитриевна.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9284559" y="3706246"/>
            <a:ext cx="1230582" cy="1848310"/>
          </a:xfrm>
          <a:prstGeom prst="rect">
            <a:avLst/>
          </a:prstGeom>
          <a:noFill/>
        </p:spPr>
      </p:pic>
      <p:pic>
        <p:nvPicPr>
          <p:cNvPr id="11272" name="Picture 8" descr="Вальгер Марина Николаевна.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 flipH="1">
            <a:off x="4986936" y="1534482"/>
            <a:ext cx="1353641" cy="2033141"/>
          </a:xfrm>
          <a:prstGeom prst="rect">
            <a:avLst/>
          </a:prstGeom>
          <a:noFill/>
        </p:spPr>
      </p:pic>
      <p:pic>
        <p:nvPicPr>
          <p:cNvPr id="11274" name="Picture 10" descr="Путинцева Юлия Павловна.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 flipH="1">
            <a:off x="6465688" y="1534482"/>
            <a:ext cx="1384405" cy="2079349"/>
          </a:xfrm>
          <a:prstGeom prst="rect">
            <a:avLst/>
          </a:prstGeom>
          <a:noFill/>
        </p:spPr>
      </p:pic>
      <p:pic>
        <p:nvPicPr>
          <p:cNvPr id="11276" name="Picture 12" descr="Соловьева Анастасия Алексеевна.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 flipH="1">
            <a:off x="7990651" y="1580690"/>
            <a:ext cx="1340119" cy="2012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088522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50ED641-0E16-4A58-B9B9-DB137A72A3C7}"/>
              </a:ext>
            </a:extLst>
          </p:cNvPr>
          <p:cNvSpPr/>
          <p:nvPr/>
        </p:nvSpPr>
        <p:spPr>
          <a:xfrm>
            <a:off x="275202" y="3505892"/>
            <a:ext cx="2011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  <a:tabLst>
                <a:tab pos="704850"/>
              </a:tabLst>
            </a:pPr>
            <a:r>
              <a:rPr lang="ru-RU" sz="1400" b="1" i="1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 куратора</a:t>
            </a:r>
          </a:p>
          <a:p>
            <a:pPr algn="ctr">
              <a:spcAft>
                <a:spcPct val="0"/>
              </a:spcAft>
              <a:tabLst>
                <a:tab pos="704850"/>
              </a:tabLst>
            </a:pPr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 куратора направлена на создание эффективных наставнических пар и их скоординированную продуктивную работу. </a:t>
            </a:r>
            <a:endParaRPr lang="ru-RU"/>
          </a:p>
        </p:txBody>
      </p:sp>
      <p:pic>
        <p:nvPicPr>
          <p:cNvPr id="1026" name="Picture 2" descr="Мельник Елена Павловна.">
            <a:extLst>
              <a:ext uri="{FF2B5EF4-FFF2-40B4-BE49-F238E27FC236}">
                <a16:creationId xmlns:a16="http://schemas.microsoft.com/office/drawing/2014/main" xmlns="" id="{3FFFA755-7C5E-46F5-8AC1-A8C51541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0985" y="151956"/>
            <a:ext cx="2011680" cy="30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0A6E67-DC98-4BE0-A88D-BD665E6144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83" r="7454"/>
          <a:stretch>
            <a:fillRect/>
          </a:stretch>
        </p:blipFill>
        <p:spPr>
          <a:xfrm>
            <a:off x="3079866" y="198638"/>
            <a:ext cx="2261637" cy="29750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67BC54-298D-4FE8-BFE8-3FB59A21F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676" y="221978"/>
            <a:ext cx="1674056" cy="295169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B4751BB-C8DC-4152-A3A6-8774C0AE4307}"/>
              </a:ext>
            </a:extLst>
          </p:cNvPr>
          <p:cNvSpPr/>
          <p:nvPr/>
        </p:nvSpPr>
        <p:spPr>
          <a:xfrm>
            <a:off x="3183611" y="3505892"/>
            <a:ext cx="3572484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наставника</a:t>
            </a:r>
            <a:endParaRPr lang="ru-RU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ct val="0"/>
              </a:spcAft>
            </a:pPr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Наставник-предметник – опытный педагог того же предметного направления, что и молодой учитель, способный осуществлять всестороннюю методическую поддержку преподавания отдельных дисциплин.</a:t>
            </a:r>
            <a:endParaRPr lang="ru-RU" sz="1100"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60D3B97-9676-441B-A5B8-D3BF385B57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087" t="34414" b="9224"/>
          <a:stretch>
            <a:fillRect/>
          </a:stretch>
        </p:blipFill>
        <p:spPr>
          <a:xfrm>
            <a:off x="7407164" y="221979"/>
            <a:ext cx="4539175" cy="295169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AB352B-DA29-4C84-A4EF-5B0FFB8AA70F}"/>
              </a:ext>
            </a:extLst>
          </p:cNvPr>
          <p:cNvSpPr/>
          <p:nvPr/>
        </p:nvSpPr>
        <p:spPr>
          <a:xfrm>
            <a:off x="7407164" y="3505892"/>
            <a:ext cx="44390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взаимодействие между участниками: </a:t>
            </a:r>
          </a:p>
          <a:p>
            <a:pPr algn="ctr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«опытный педагог – молодой специалист»</a:t>
            </a:r>
          </a:p>
          <a:p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</a:rPr>
              <a:t>Основные </a:t>
            </a:r>
            <a: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</a:rPr>
              <a:t>принципы</a:t>
            </a:r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</a:rPr>
              <a:t>Обязательность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</a:rPr>
              <a:t>Непрерывность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</a:rPr>
              <a:t>Эффективность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83F897-ED41-4687-4EB6-D5F0E7AD5850}"/>
              </a:ext>
            </a:extLst>
          </p:cNvPr>
          <p:cNvSpPr txBox="1"/>
          <p:nvPr/>
        </p:nvSpPr>
        <p:spPr>
          <a:xfrm>
            <a:off x="813816" y="5504688"/>
            <a:ext cx="9738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наставничества «учитель-учитель»</a:t>
            </a: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работа наставнических пар:</a:t>
            </a: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учебный год: 5 наставников и 5 наставляемых.</a:t>
            </a: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учебный год: 17 наставников и 15 наставляемых </a:t>
            </a:r>
          </a:p>
          <a:p>
            <a:pPr algn="ctr"/>
            <a:endParaRPr lang="ru-RU" b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2FB208A-01D5-4BDD-AA3E-E8F84F6E14F7}"/>
              </a:ext>
            </a:extLst>
          </p:cNvPr>
          <p:cNvSpPr/>
          <p:nvPr/>
        </p:nvSpPr>
        <p:spPr>
          <a:xfrm>
            <a:off x="-413005" y="5255068"/>
            <a:ext cx="7503121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ct val="0"/>
              </a:spcAft>
              <a:tabLst>
                <a:tab pos="704850"/>
              </a:tabLst>
            </a:pPr>
            <a:r>
              <a:rPr lang="ru-RU" sz="1400" u="sng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Куратор и педагоги-наставники</a:t>
            </a:r>
            <a:r>
              <a:rPr lang="ru-RU" sz="1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внесены в региональную базу наставников.</a:t>
            </a:r>
            <a:endParaRPr lang="ru-RU" sz="1100"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9806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5A8C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Arial"/>
      <a:cs typeface="Arial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Arial"/>
      <a:cs typeface="Arial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180</Paragraphs>
  <Slides>28</Slides>
  <Notes>3</Notes>
  <TotalTime>724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6">
      <vt:lpstr>Arial</vt:lpstr>
      <vt:lpstr>Calibri Light</vt:lpstr>
      <vt:lpstr>Calibri</vt:lpstr>
      <vt:lpstr>Verdana</vt:lpstr>
      <vt:lpstr>Times New Roman</vt:lpstr>
      <vt:lpstr>Wingdings</vt:lpstr>
      <vt:lpstr>Neue Machina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Основные субъекты педагогического наставничества</vt:lpstr>
      <vt:lpstr>PowerPoint Presentation</vt:lpstr>
      <vt:lpstr>Наставники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целеполагание и планирование деятельности проектного офиса на основе выявленных проблемных ситуаций.</vt:lpstr>
      <vt:lpstr>PowerPoint Presentation</vt:lpstr>
      <vt:lpstr>PowerPoint Presentation</vt:lpstr>
      <vt:lpstr>Проектирование значимых событий в годовом цикле работы наставнических пар, направленных на прорабатывание профессиональных дефицитов по средством деятельности проектного офиса «Оценка как отражение развития»</vt:lpstr>
      <vt:lpstr> </vt:lpstr>
      <vt:lpstr>Период реализации практики</vt:lpstr>
      <vt:lpstr>Достижения наставников и наставляемых </vt:lpstr>
      <vt:lpstr>Методические материалы готовые к распространению 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User</cp:lastModifiedBy>
  <cp:revision>124</cp:revision>
  <dcterms:created xsi:type="dcterms:W3CDTF">2023-09-20T01:26:41Z</dcterms:created>
  <dcterms:modified xsi:type="dcterms:W3CDTF">2024-12-16T13:02:41Z</dcterms:modified>
</cp:coreProperties>
</file>