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6" r:id="rId5"/>
    <p:sldId id="271" r:id="rId6"/>
    <p:sldId id="268" r:id="rId7"/>
    <p:sldId id="269" r:id="rId8"/>
    <p:sldId id="270" r:id="rId9"/>
    <p:sldId id="272" r:id="rId10"/>
    <p:sldId id="273" r:id="rId11"/>
    <p:sldId id="274" r:id="rId12"/>
    <p:sldId id="258" r:id="rId13"/>
    <p:sldId id="259" r:id="rId14"/>
    <p:sldId id="260" r:id="rId15"/>
    <p:sldId id="277" r:id="rId16"/>
    <p:sldId id="262" r:id="rId17"/>
    <p:sldId id="263" r:id="rId18"/>
    <p:sldId id="264" r:id="rId19"/>
    <p:sldId id="265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09" autoAdjust="0"/>
  </p:normalViewPr>
  <p:slideViewPr>
    <p:cSldViewPr>
      <p:cViewPr varScale="1">
        <p:scale>
          <a:sx n="78" d="100"/>
          <a:sy n="78" d="100"/>
        </p:scale>
        <p:origin x="-157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B8D86-C103-4B59-A769-35C1E758A622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13.12.2024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6E918-BCB9-4D54-A02E-9CC7DEF76FE2}" type="slidenum">
              <a:rPr lang="ru-RU" alt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83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44B46-6FBD-4073-BF34-359E22163900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13.12.2024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85758-DDAA-4C62-97B2-B6E9B9DB6581}" type="slidenum">
              <a:rPr lang="ru-RU" alt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55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1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0" y="407417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525F05-8B0B-4A52-9C2E-18660B7E2B80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13.12.2024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9857D-40D9-4C58-8BE7-4FFF438032DC}" type="slidenum">
              <a:rPr lang="ru-RU" alt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58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6DE532-FEEF-46B7-AD06-72EABBA4D193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13.12.2024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ABDCA-E071-42F9-8715-D427C1805F57}" type="slidenum">
              <a:rPr lang="ru-RU" alt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68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E88DD2-C1C2-4A69-AE12-8002A1483628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13.12.2024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0C404-347D-4DE5-A655-8C90C216FF29}" type="slidenum">
              <a:rPr lang="ru-RU" alt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00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C4B2A2-CEAC-4BB4-8549-9B0228D95EEE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13.12.2024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4BEEA-8DDA-4B38-BCDF-05E4D103EA05}" type="slidenum">
              <a:rPr lang="ru-RU" alt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22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7D692-5934-4185-924A-3E2C9E00EF0F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13.12.2024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D4C80-89CE-40AB-A1DC-768CC6A7167E}" type="slidenum">
              <a:rPr lang="ru-RU" alt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53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44637-EB25-415B-A868-429CA6E76650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13.12.2024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311FD-D522-4535-A0B9-EA913E1EDFF8}" type="slidenum">
              <a:rPr lang="ru-RU" alt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7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E0CE2-4101-46D4-87A1-AA09E2E9F86D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13.12.2024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CB809-BA9B-454A-BC5D-6934E56D28DF}" type="slidenum">
              <a:rPr lang="ru-RU" alt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15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37CE7-822B-40A4-B8BD-56E7D11D19D0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13.12.2024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B3E24-A918-4853-9F2B-6A90A4664C44}" type="slidenum">
              <a:rPr lang="ru-RU" alt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07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0F1C4A-1040-4CED-8F63-B3F5AA373AB5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13.12.2024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51ED7-37CA-4E85-AE0B-5F37C7CC3822}" type="slidenum">
              <a:rPr lang="ru-RU" alt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6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457200">
              <a:defRPr/>
            </a:pPr>
            <a:fld id="{36E43722-0443-4F51-8683-72CBC51C8D02}" type="datetimeFigureOut">
              <a:rPr lang="ru-RU" smtClean="0">
                <a:solidFill>
                  <a:srgbClr val="073E87"/>
                </a:solidFill>
              </a:rPr>
              <a:pPr defTabSz="457200">
                <a:defRPr/>
              </a:pPr>
              <a:t>13.12.2024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457200"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457200">
              <a:defRPr/>
            </a:pPr>
            <a:fld id="{65761221-A3D8-4F0E-8FC4-4FF6C8233AFC}" type="slidenum">
              <a:rPr lang="ru-RU" altLang="ru-RU" smtClean="0">
                <a:solidFill>
                  <a:srgbClr val="073E87"/>
                </a:solidFill>
              </a:rPr>
              <a:pPr defTabSz="457200">
                <a:defRPr/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5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2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408712" cy="108012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Педагогический сове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14.12.2024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887" y="1496170"/>
            <a:ext cx="8568952" cy="463530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51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Повестка:</a:t>
            </a:r>
          </a:p>
          <a:p>
            <a:pPr algn="l"/>
            <a:r>
              <a:rPr lang="ru-RU" sz="45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1.Мошенничество</a:t>
            </a:r>
            <a:r>
              <a:rPr lang="ru-RU" sz="45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как не стать жертвой. </a:t>
            </a:r>
            <a:endParaRPr lang="ru-RU" sz="45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5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Евтушенко </a:t>
            </a:r>
            <a:r>
              <a:rPr lang="ru-RU" sz="45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В., заместитель начальника   отделения участковых уполномоченных полиции  и делам несовершеннолетних ОП 9 МУ МВД России </a:t>
            </a:r>
            <a:r>
              <a:rPr lang="ru-RU" sz="45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«Красноярское»</a:t>
            </a:r>
          </a:p>
          <a:p>
            <a:pPr algn="l"/>
            <a:endParaRPr lang="ru-RU" sz="45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5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Проекты </a:t>
            </a:r>
            <a:r>
              <a:rPr lang="ru-RU" sz="45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развития </a:t>
            </a:r>
            <a:r>
              <a:rPr lang="ru-RU" sz="45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образования- вклад </a:t>
            </a:r>
            <a:r>
              <a:rPr lang="ru-RU" sz="45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МАОУ СШ №156 </a:t>
            </a:r>
            <a:r>
              <a:rPr lang="ru-RU" sz="45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 </a:t>
            </a:r>
            <a:r>
              <a:rPr lang="ru-RU" sz="45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развитие муниципальной системы </a:t>
            </a:r>
            <a:r>
              <a:rPr lang="ru-RU" sz="45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образования: итоги и перспективы.</a:t>
            </a:r>
          </a:p>
          <a:p>
            <a:pPr algn="l"/>
            <a:r>
              <a:rPr lang="ru-RU" sz="45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Комиссарова Е.Г., Мельник Е.П., Антропова Н.М.</a:t>
            </a:r>
            <a:endParaRPr lang="ru-RU" sz="45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xmlns="" id="{DEE683D5-8F29-1363-91BA-C3C9CD5C87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814" y="116632"/>
            <a:ext cx="17240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35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Городские (муниципальные)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базовые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площадки на 2024 -25 учебный год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4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Система методической деятельности на основе выявляемых дефицитов организации обучения и потребности в решении задач развития образовательной организации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»-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Анашкина Е.С.;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4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«Формирование функциональной грамотности обучающихся как один из механизмов повышения качества обучения через систему дополнительного образования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»-Филюшкина Н.Г.,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4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«Создание психолого-педагогических условий языковой адаптации и социализации детей, для которых русский язык не является родным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»- Мартынюк В.Н., Клепикова Е.С.,</a:t>
            </a:r>
          </a:p>
          <a:p>
            <a:pPr lvl="0" algn="just">
              <a:lnSpc>
                <a:spcPct val="115000"/>
              </a:lnSpc>
            </a:pPr>
            <a:endParaRPr lang="ru-RU" sz="4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Наставничество молодых педагогов в области преподавания 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IT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«Растем сами и помогаем расти другим»»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Мартынюк В.Н</a:t>
            </a:r>
            <a:r>
              <a:rPr lang="ru-RU" sz="4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4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83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14894" r="9043" b="8511"/>
          <a:stretch/>
        </p:blipFill>
        <p:spPr bwMode="auto">
          <a:xfrm>
            <a:off x="-11743" y="-99392"/>
            <a:ext cx="926426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8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8" t="19635" r="9960" b="5470"/>
          <a:stretch/>
        </p:blipFill>
        <p:spPr bwMode="auto">
          <a:xfrm>
            <a:off x="30965" y="0"/>
            <a:ext cx="92215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4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7" t="15604" r="9840" b="5248"/>
          <a:stretch/>
        </p:blipFill>
        <p:spPr bwMode="auto">
          <a:xfrm>
            <a:off x="0" y="0"/>
            <a:ext cx="9324529" cy="682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1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14894" r="7528" b="5958"/>
          <a:stretch/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9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9" t="15319" r="9840" b="9787"/>
          <a:stretch/>
        </p:blipFill>
        <p:spPr bwMode="auto">
          <a:xfrm>
            <a:off x="7713" y="1"/>
            <a:ext cx="91362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2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3" t="23610" r="14800" b="5973"/>
          <a:stretch/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3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5" t="15319" r="14469" b="18440"/>
          <a:stretch/>
        </p:blipFill>
        <p:spPr bwMode="auto">
          <a:xfrm>
            <a:off x="0" y="44624"/>
            <a:ext cx="9144000" cy="683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0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t="15177" r="14547" b="2156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2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6" t="25958" r="15824" b="5674"/>
          <a:stretch/>
        </p:blipFill>
        <p:spPr bwMode="auto">
          <a:xfrm>
            <a:off x="1" y="0"/>
            <a:ext cx="9144000" cy="672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25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2019-2024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568952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2">
            <a:extLst>
              <a:ext uri="{FF2B5EF4-FFF2-40B4-BE49-F238E27FC236}">
                <a16:creationId xmlns:a16="http://schemas.microsoft.com/office/drawing/2014/main" xmlns="" id="{DEE683D5-8F29-1363-91BA-C3C9CD5C87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6814" y="116632"/>
            <a:ext cx="17240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41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425389" y="1218828"/>
            <a:ext cx="670010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 defTabSz="457200">
              <a:spcBef>
                <a:spcPts val="95"/>
              </a:spcBef>
            </a:pPr>
            <a:r>
              <a:rPr lang="ru-RU" sz="2400" b="1" spc="50" dirty="0" smtClean="0">
                <a:solidFill>
                  <a:srgbClr val="674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         </a:t>
            </a:r>
            <a:r>
              <a:rPr sz="2400" b="1" spc="50" dirty="0" smtClean="0">
                <a:solidFill>
                  <a:srgbClr val="674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МАГИСТРАЛЬНЫЕ </a:t>
            </a:r>
            <a:r>
              <a:rPr sz="2400" b="1" spc="50" dirty="0">
                <a:solidFill>
                  <a:srgbClr val="674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НАПРАВЛЕНИЯ ПРОЕК</a:t>
            </a:r>
            <a:r>
              <a:rPr lang="ru-RU" sz="2400" b="1" spc="50" dirty="0">
                <a:solidFill>
                  <a:srgbClr val="674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ТА</a:t>
            </a:r>
            <a:endParaRPr sz="2400" b="1" spc="50" dirty="0">
              <a:solidFill>
                <a:srgbClr val="674B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466649" y="170242"/>
            <a:ext cx="727370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spc="40" dirty="0">
                <a:solidFill>
                  <a:srgbClr val="674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rPr>
              <a:t>«ШКОЛА МИНПРОСВЕЩЕНИЯ РОССИИ»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70897" y="1901636"/>
            <a:ext cx="1719109" cy="736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 defTabSz="457200">
              <a:lnSpc>
                <a:spcPts val="1620"/>
              </a:lnSpc>
              <a:spcBef>
                <a:spcPts val="105"/>
              </a:spcBef>
            </a:pPr>
            <a:r>
              <a:rPr sz="1400" b="1" spc="40" dirty="0">
                <a:solidFill>
                  <a:srgbClr val="674BD0"/>
                </a:solidFill>
                <a:latin typeface="Tahoma"/>
                <a:cs typeface="Tahoma"/>
              </a:rPr>
              <a:t>ЗНАНИЕ:</a:t>
            </a:r>
            <a:endParaRPr sz="1400" dirty="0">
              <a:solidFill>
                <a:prstClr val="black"/>
              </a:solidFill>
              <a:latin typeface="Tahoma"/>
              <a:cs typeface="Tahoma"/>
            </a:endParaRPr>
          </a:p>
          <a:p>
            <a:pPr algn="ctr" defTabSz="457200">
              <a:lnSpc>
                <a:spcPts val="1195"/>
              </a:lnSpc>
            </a:pPr>
            <a:r>
              <a:rPr sz="1100" b="1" spc="50" dirty="0">
                <a:solidFill>
                  <a:srgbClr val="674BD0"/>
                </a:solidFill>
                <a:latin typeface="Tahoma"/>
                <a:cs typeface="Tahoma"/>
              </a:rPr>
              <a:t>КАЧЕСТВО</a:t>
            </a:r>
            <a:r>
              <a:rPr sz="1100" b="1" spc="-75" dirty="0">
                <a:solidFill>
                  <a:srgbClr val="674BD0"/>
                </a:solidFill>
                <a:latin typeface="Tahoma"/>
                <a:cs typeface="Tahoma"/>
              </a:rPr>
              <a:t> </a:t>
            </a:r>
            <a:r>
              <a:rPr sz="1100" b="1" spc="50" dirty="0">
                <a:solidFill>
                  <a:srgbClr val="674BD0"/>
                </a:solidFill>
                <a:latin typeface="Tahoma"/>
                <a:cs typeface="Tahoma"/>
              </a:rPr>
              <a:t>И</a:t>
            </a:r>
            <a:endParaRPr sz="1100" dirty="0">
              <a:solidFill>
                <a:prstClr val="black"/>
              </a:solidFill>
              <a:latin typeface="Tahoma"/>
              <a:cs typeface="Tahoma"/>
            </a:endParaRPr>
          </a:p>
          <a:p>
            <a:pPr algn="ctr" defTabSz="457200">
              <a:lnSpc>
                <a:spcPts val="1255"/>
              </a:lnSpc>
            </a:pPr>
            <a:r>
              <a:rPr sz="1100" b="1" spc="50" dirty="0">
                <a:solidFill>
                  <a:srgbClr val="674BD0"/>
                </a:solidFill>
                <a:latin typeface="Tahoma"/>
                <a:cs typeface="Tahoma"/>
              </a:rPr>
              <a:t>ОБЪЕКТИВНОСТЬ</a:t>
            </a:r>
            <a:endParaRPr sz="1100" dirty="0">
              <a:solidFill>
                <a:prstClr val="black"/>
              </a:solidFill>
              <a:latin typeface="Tahoma"/>
              <a:cs typeface="Tahoma"/>
            </a:endParaRPr>
          </a:p>
          <a:p>
            <a:pPr algn="ctr" defTabSz="457200">
              <a:spcBef>
                <a:spcPts val="114"/>
              </a:spcBef>
            </a:pPr>
            <a:r>
              <a:rPr sz="1200" spc="85" dirty="0">
                <a:solidFill>
                  <a:prstClr val="black"/>
                </a:solidFill>
                <a:latin typeface="Tahoma"/>
                <a:cs typeface="Tahoma"/>
              </a:rPr>
              <a:t>з</a:t>
            </a:r>
            <a:r>
              <a:rPr sz="1200" spc="130" dirty="0">
                <a:solidFill>
                  <a:prstClr val="black"/>
                </a:solidFill>
                <a:latin typeface="Tahoma"/>
                <a:cs typeface="Tahoma"/>
              </a:rPr>
              <a:t>н</a:t>
            </a:r>
            <a:r>
              <a:rPr sz="1200" spc="60" dirty="0">
                <a:solidFill>
                  <a:prstClr val="black"/>
                </a:solidFill>
                <a:latin typeface="Tahoma"/>
                <a:cs typeface="Tahoma"/>
              </a:rPr>
              <a:t>а</a:t>
            </a:r>
            <a:r>
              <a:rPr sz="1200" spc="130" dirty="0">
                <a:solidFill>
                  <a:prstClr val="black"/>
                </a:solidFill>
                <a:latin typeface="Tahoma"/>
                <a:cs typeface="Tahoma"/>
              </a:rPr>
              <a:t>н</a:t>
            </a:r>
            <a:r>
              <a:rPr sz="1200" spc="125" dirty="0">
                <a:solidFill>
                  <a:prstClr val="black"/>
                </a:solidFill>
                <a:latin typeface="Tahoma"/>
                <a:cs typeface="Tahoma"/>
              </a:rPr>
              <a:t>ие</a:t>
            </a:r>
            <a:r>
              <a:rPr sz="1200" spc="-7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spc="110" dirty="0">
                <a:solidFill>
                  <a:prstClr val="black"/>
                </a:solidFill>
                <a:latin typeface="Tahoma"/>
                <a:cs typeface="Tahoma"/>
              </a:rPr>
              <a:t>до</a:t>
            </a:r>
            <a:r>
              <a:rPr sz="1200" spc="105" dirty="0">
                <a:solidFill>
                  <a:prstClr val="black"/>
                </a:solidFill>
                <a:latin typeface="Tahoma"/>
                <a:cs typeface="Tahoma"/>
              </a:rPr>
              <a:t>б</a:t>
            </a:r>
            <a:r>
              <a:rPr sz="1200" spc="135" dirty="0">
                <a:solidFill>
                  <a:prstClr val="black"/>
                </a:solidFill>
                <a:latin typeface="Tahoma"/>
                <a:cs typeface="Tahoma"/>
              </a:rPr>
              <a:t>ы</a:t>
            </a:r>
            <a:r>
              <a:rPr sz="1200" spc="105" dirty="0">
                <a:solidFill>
                  <a:prstClr val="black"/>
                </a:solidFill>
                <a:latin typeface="Tahoma"/>
                <a:cs typeface="Tahoma"/>
              </a:rPr>
              <a:t>вай</a:t>
            </a: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08336" y="2274398"/>
            <a:ext cx="8400134" cy="2603990"/>
            <a:chOff x="709548" y="2625217"/>
            <a:chExt cx="6511290" cy="219583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548" y="2867152"/>
              <a:ext cx="1412748" cy="19511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2879" y="2625217"/>
              <a:ext cx="5267833" cy="21957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1559" y="3770376"/>
              <a:ext cx="740664" cy="7071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99715" y="3008376"/>
              <a:ext cx="736092" cy="7025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5951" y="3686556"/>
              <a:ext cx="914400" cy="8702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10327" y="2976372"/>
              <a:ext cx="665988" cy="63550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49339" y="3678936"/>
              <a:ext cx="768095" cy="7985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48607" y="2868676"/>
              <a:ext cx="127000" cy="54190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45503" y="2870200"/>
              <a:ext cx="127000" cy="54190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94356" y="4027932"/>
              <a:ext cx="127000" cy="54190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44008" y="4038600"/>
              <a:ext cx="127000" cy="54190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915599" y="2184383"/>
            <a:ext cx="1456821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640" defTabSz="457200">
              <a:spcBef>
                <a:spcPts val="105"/>
              </a:spcBef>
            </a:pPr>
            <a:r>
              <a:rPr sz="1400" b="1" spc="65" dirty="0">
                <a:solidFill>
                  <a:srgbClr val="674BD0"/>
                </a:solidFill>
                <a:latin typeface="Tahoma"/>
                <a:cs typeface="Tahoma"/>
              </a:rPr>
              <a:t>ТВОРЧЕСТВО</a:t>
            </a:r>
            <a:endParaRPr sz="14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 defTabSz="457200">
              <a:spcBef>
                <a:spcPts val="30"/>
              </a:spcBef>
            </a:pPr>
            <a:r>
              <a:rPr sz="1200" spc="35" dirty="0">
                <a:solidFill>
                  <a:prstClr val="black"/>
                </a:solidFill>
                <a:latin typeface="Tahoma"/>
                <a:cs typeface="Tahoma"/>
              </a:rPr>
              <a:t>т</a:t>
            </a:r>
            <a:r>
              <a:rPr sz="1200" spc="30" dirty="0">
                <a:solidFill>
                  <a:prstClr val="black"/>
                </a:solidFill>
                <a:latin typeface="Tahoma"/>
                <a:cs typeface="Tahoma"/>
              </a:rPr>
              <a:t>а</a:t>
            </a:r>
            <a:r>
              <a:rPr sz="1200" spc="80" dirty="0">
                <a:solidFill>
                  <a:prstClr val="black"/>
                </a:solidFill>
                <a:latin typeface="Tahoma"/>
                <a:cs typeface="Tahoma"/>
              </a:rPr>
              <a:t>л</a:t>
            </a:r>
            <a:r>
              <a:rPr sz="1200" spc="65" dirty="0">
                <a:solidFill>
                  <a:prstClr val="black"/>
                </a:solidFill>
                <a:latin typeface="Tahoma"/>
                <a:cs typeface="Tahoma"/>
              </a:rPr>
              <a:t>а</a:t>
            </a:r>
            <a:r>
              <a:rPr sz="1200" spc="130" dirty="0">
                <a:solidFill>
                  <a:prstClr val="black"/>
                </a:solidFill>
                <a:latin typeface="Tahoma"/>
                <a:cs typeface="Tahoma"/>
              </a:rPr>
              <a:t>н</a:t>
            </a:r>
            <a:r>
              <a:rPr sz="1200" spc="5" dirty="0">
                <a:solidFill>
                  <a:prstClr val="black"/>
                </a:solidFill>
                <a:latin typeface="Tahoma"/>
                <a:cs typeface="Tahoma"/>
              </a:rPr>
              <a:t>т</a:t>
            </a:r>
            <a:r>
              <a:rPr sz="1200" spc="-6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spc="155" dirty="0">
                <a:solidFill>
                  <a:prstClr val="black"/>
                </a:solidFill>
                <a:latin typeface="Tahoma"/>
                <a:cs typeface="Tahoma"/>
              </a:rPr>
              <a:t>р</a:t>
            </a:r>
            <a:r>
              <a:rPr sz="1200" spc="60" dirty="0">
                <a:solidFill>
                  <a:prstClr val="black"/>
                </a:solidFill>
                <a:latin typeface="Tahoma"/>
                <a:cs typeface="Tahoma"/>
              </a:rPr>
              <a:t>а</a:t>
            </a:r>
            <a:r>
              <a:rPr sz="1200" spc="85" dirty="0">
                <a:solidFill>
                  <a:prstClr val="black"/>
                </a:solidFill>
                <a:latin typeface="Tahoma"/>
                <a:cs typeface="Tahoma"/>
              </a:rPr>
              <a:t>з</a:t>
            </a:r>
            <a:r>
              <a:rPr sz="1200" spc="120" dirty="0">
                <a:solidFill>
                  <a:prstClr val="black"/>
                </a:solidFill>
                <a:latin typeface="Tahoma"/>
                <a:cs typeface="Tahoma"/>
              </a:rPr>
              <a:t>ви</a:t>
            </a:r>
            <a:r>
              <a:rPr sz="1200" spc="105" dirty="0">
                <a:solidFill>
                  <a:prstClr val="black"/>
                </a:solidFill>
                <a:latin typeface="Tahoma"/>
                <a:cs typeface="Tahoma"/>
              </a:rPr>
              <a:t>вай</a:t>
            </a: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06001" y="1798026"/>
            <a:ext cx="1488281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 defTabSz="457200">
              <a:spcBef>
                <a:spcPts val="105"/>
              </a:spcBef>
            </a:pPr>
            <a:r>
              <a:rPr sz="1400" b="1" spc="75" dirty="0">
                <a:solidFill>
                  <a:srgbClr val="674BD0"/>
                </a:solidFill>
                <a:latin typeface="Tahoma"/>
                <a:cs typeface="Tahoma"/>
              </a:rPr>
              <a:t>ПРОФОРИЕНТАЦИЯ</a:t>
            </a:r>
            <a:endParaRPr sz="1400" dirty="0">
              <a:solidFill>
                <a:prstClr val="black"/>
              </a:solidFill>
              <a:latin typeface="Tahoma"/>
              <a:cs typeface="Tahoma"/>
            </a:endParaRPr>
          </a:p>
          <a:p>
            <a:pPr algn="ctr" defTabSz="457200">
              <a:spcBef>
                <a:spcPts val="30"/>
              </a:spcBef>
            </a:pPr>
            <a:r>
              <a:rPr sz="1200" spc="125" dirty="0">
                <a:solidFill>
                  <a:prstClr val="black"/>
                </a:solidFill>
                <a:latin typeface="Tahoma"/>
                <a:cs typeface="Tahoma"/>
              </a:rPr>
              <a:t>п</a:t>
            </a:r>
            <a:r>
              <a:rPr sz="1200" spc="155" dirty="0">
                <a:solidFill>
                  <a:prstClr val="black"/>
                </a:solidFill>
                <a:latin typeface="Tahoma"/>
                <a:cs typeface="Tahoma"/>
              </a:rPr>
              <a:t>р</a:t>
            </a:r>
            <a:r>
              <a:rPr sz="1200" spc="110" dirty="0">
                <a:solidFill>
                  <a:prstClr val="black"/>
                </a:solidFill>
                <a:latin typeface="Tahoma"/>
                <a:cs typeface="Tahoma"/>
              </a:rPr>
              <a:t>о</a:t>
            </a:r>
            <a:r>
              <a:rPr sz="1200" spc="30" dirty="0">
                <a:solidFill>
                  <a:prstClr val="black"/>
                </a:solidFill>
                <a:latin typeface="Tahoma"/>
                <a:cs typeface="Tahoma"/>
              </a:rPr>
              <a:t>ф</a:t>
            </a:r>
            <a:r>
              <a:rPr sz="1200" spc="120" dirty="0">
                <a:solidFill>
                  <a:prstClr val="black"/>
                </a:solidFill>
                <a:latin typeface="Tahoma"/>
                <a:cs typeface="Tahoma"/>
              </a:rPr>
              <a:t>ес</a:t>
            </a:r>
            <a:r>
              <a:rPr sz="1200" spc="105" dirty="0">
                <a:solidFill>
                  <a:prstClr val="black"/>
                </a:solidFill>
                <a:latin typeface="Tahoma"/>
                <a:cs typeface="Tahoma"/>
              </a:rPr>
              <a:t>с</a:t>
            </a:r>
            <a:r>
              <a:rPr sz="1200" spc="135" dirty="0">
                <a:solidFill>
                  <a:prstClr val="black"/>
                </a:solidFill>
                <a:latin typeface="Tahoma"/>
                <a:cs typeface="Tahoma"/>
              </a:rPr>
              <a:t>ию</a:t>
            </a:r>
            <a:r>
              <a:rPr sz="1200" spc="-8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prstClr val="black"/>
                </a:solidFill>
                <a:latin typeface="Tahoma"/>
                <a:cs typeface="Tahoma"/>
              </a:rPr>
              <a:t>в</a:t>
            </a:r>
            <a:r>
              <a:rPr sz="1200" spc="125" dirty="0">
                <a:solidFill>
                  <a:prstClr val="black"/>
                </a:solidFill>
                <a:latin typeface="Tahoma"/>
                <a:cs typeface="Tahoma"/>
              </a:rPr>
              <a:t>ы</a:t>
            </a:r>
            <a:r>
              <a:rPr sz="1200" spc="140" dirty="0">
                <a:solidFill>
                  <a:prstClr val="black"/>
                </a:solidFill>
                <a:latin typeface="Tahoma"/>
                <a:cs typeface="Tahoma"/>
              </a:rPr>
              <a:t>би</a:t>
            </a:r>
            <a:r>
              <a:rPr sz="1200" spc="155" dirty="0">
                <a:solidFill>
                  <a:prstClr val="black"/>
                </a:solidFill>
                <a:latin typeface="Tahoma"/>
                <a:cs typeface="Tahoma"/>
              </a:rPr>
              <a:t>р</a:t>
            </a:r>
            <a:r>
              <a:rPr sz="1200" spc="60" dirty="0">
                <a:solidFill>
                  <a:prstClr val="black"/>
                </a:solidFill>
                <a:latin typeface="Tahoma"/>
                <a:cs typeface="Tahoma"/>
              </a:rPr>
              <a:t>а</a:t>
            </a:r>
            <a:r>
              <a:rPr sz="1200" spc="145" dirty="0">
                <a:solidFill>
                  <a:prstClr val="black"/>
                </a:solidFill>
                <a:latin typeface="Tahoma"/>
                <a:cs typeface="Tahoma"/>
              </a:rPr>
              <a:t>й</a:t>
            </a: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47127" y="4738336"/>
            <a:ext cx="1957585" cy="463588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algn="ctr" defTabSz="457200">
              <a:spcBef>
                <a:spcPts val="295"/>
              </a:spcBef>
            </a:pPr>
            <a:r>
              <a:rPr sz="1400" b="1" spc="75" dirty="0">
                <a:solidFill>
                  <a:srgbClr val="674BD0"/>
                </a:solidFill>
                <a:latin typeface="Tahoma"/>
                <a:cs typeface="Tahoma"/>
              </a:rPr>
              <a:t>ЗДОРОВЬЕ</a:t>
            </a:r>
            <a:endParaRPr sz="1400" dirty="0">
              <a:solidFill>
                <a:prstClr val="black"/>
              </a:solidFill>
              <a:latin typeface="Tahoma"/>
              <a:cs typeface="Tahoma"/>
            </a:endParaRPr>
          </a:p>
          <a:p>
            <a:pPr marR="28575" algn="ctr" defTabSz="457200">
              <a:spcBef>
                <a:spcPts val="160"/>
              </a:spcBef>
            </a:pPr>
            <a:r>
              <a:rPr sz="1200" spc="105" dirty="0">
                <a:solidFill>
                  <a:prstClr val="black"/>
                </a:solidFill>
                <a:latin typeface="Tahoma"/>
                <a:cs typeface="Tahoma"/>
              </a:rPr>
              <a:t>сохраняй</a:t>
            </a: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18202" y="4557897"/>
            <a:ext cx="2157816" cy="64825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6195" algn="ctr" defTabSz="457200">
              <a:spcBef>
                <a:spcPts val="295"/>
              </a:spcBef>
            </a:pPr>
            <a:r>
              <a:rPr sz="1400" b="1" spc="75" dirty="0">
                <a:solidFill>
                  <a:srgbClr val="674BD0"/>
                </a:solidFill>
                <a:latin typeface="Tahoma"/>
                <a:cs typeface="Tahoma"/>
              </a:rPr>
              <a:t>ВОСПИТАНИЕ</a:t>
            </a:r>
            <a:endParaRPr sz="1400" b="1" dirty="0">
              <a:solidFill>
                <a:prstClr val="black"/>
              </a:solidFill>
              <a:latin typeface="Tahoma"/>
              <a:cs typeface="Tahoma"/>
            </a:endParaRPr>
          </a:p>
          <a:p>
            <a:pPr algn="ctr" defTabSz="457200">
              <a:spcBef>
                <a:spcPts val="160"/>
              </a:spcBef>
            </a:pPr>
            <a:r>
              <a:rPr sz="1200" spc="100" dirty="0">
                <a:solidFill>
                  <a:prstClr val="black"/>
                </a:solidFill>
                <a:latin typeface="Tahoma"/>
                <a:cs typeface="Tahoma"/>
              </a:rPr>
              <a:t>традиц</a:t>
            </a:r>
            <a:r>
              <a:rPr sz="1200" spc="145" dirty="0">
                <a:solidFill>
                  <a:prstClr val="black"/>
                </a:solidFill>
                <a:latin typeface="Tahoma"/>
                <a:cs typeface="Tahoma"/>
              </a:rPr>
              <a:t>ии</a:t>
            </a:r>
            <a:r>
              <a:rPr sz="1200" spc="-6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prstClr val="black"/>
                </a:solidFill>
                <a:latin typeface="Tahoma"/>
                <a:cs typeface="Tahoma"/>
              </a:rPr>
              <a:t>х</a:t>
            </a:r>
            <a:r>
              <a:rPr sz="1200" spc="105" dirty="0">
                <a:solidFill>
                  <a:prstClr val="black"/>
                </a:solidFill>
                <a:latin typeface="Tahoma"/>
                <a:cs typeface="Tahoma"/>
              </a:rPr>
              <a:t>р</a:t>
            </a:r>
            <a:r>
              <a:rPr sz="1200" spc="60" dirty="0">
                <a:solidFill>
                  <a:prstClr val="black"/>
                </a:solidFill>
                <a:latin typeface="Tahoma"/>
                <a:cs typeface="Tahoma"/>
              </a:rPr>
              <a:t>а</a:t>
            </a:r>
            <a:r>
              <a:rPr sz="1200" spc="130" dirty="0">
                <a:solidFill>
                  <a:prstClr val="black"/>
                </a:solidFill>
                <a:latin typeface="Tahoma"/>
                <a:cs typeface="Tahoma"/>
              </a:rPr>
              <a:t>н</a:t>
            </a:r>
            <a:r>
              <a:rPr sz="1200" spc="145" dirty="0">
                <a:solidFill>
                  <a:prstClr val="black"/>
                </a:solidFill>
                <a:latin typeface="Tahoma"/>
                <a:cs typeface="Tahoma"/>
              </a:rPr>
              <a:t>и</a:t>
            </a:r>
            <a:r>
              <a:rPr sz="1200" spc="-8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spc="145" dirty="0">
                <a:solidFill>
                  <a:prstClr val="black"/>
                </a:solidFill>
                <a:latin typeface="Tahoma"/>
                <a:cs typeface="Tahoma"/>
              </a:rPr>
              <a:t>и</a:t>
            </a:r>
            <a:r>
              <a:rPr sz="1200" spc="-6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spc="114" dirty="0">
                <a:solidFill>
                  <a:prstClr val="black"/>
                </a:solidFill>
                <a:latin typeface="Tahoma"/>
                <a:cs typeface="Tahoma"/>
              </a:rPr>
              <a:t>с</a:t>
            </a:r>
            <a:r>
              <a:rPr sz="1200" spc="110" dirty="0">
                <a:solidFill>
                  <a:prstClr val="black"/>
                </a:solidFill>
                <a:latin typeface="Tahoma"/>
                <a:cs typeface="Tahoma"/>
              </a:rPr>
              <a:t>о</a:t>
            </a:r>
            <a:r>
              <a:rPr sz="1200" spc="85" dirty="0">
                <a:solidFill>
                  <a:prstClr val="black"/>
                </a:solidFill>
                <a:latin typeface="Tahoma"/>
                <a:cs typeface="Tahoma"/>
              </a:rPr>
              <a:t>з</a:t>
            </a:r>
            <a:r>
              <a:rPr sz="1200" spc="90" dirty="0">
                <a:solidFill>
                  <a:prstClr val="black"/>
                </a:solidFill>
                <a:latin typeface="Tahoma"/>
                <a:cs typeface="Tahoma"/>
              </a:rPr>
              <a:t>д</a:t>
            </a:r>
            <a:r>
              <a:rPr sz="1200" spc="80" dirty="0">
                <a:solidFill>
                  <a:prstClr val="black"/>
                </a:solidFill>
                <a:latin typeface="Tahoma"/>
                <a:cs typeface="Tahoma"/>
              </a:rPr>
              <a:t>а</a:t>
            </a:r>
            <a:r>
              <a:rPr sz="1200" spc="105" dirty="0">
                <a:solidFill>
                  <a:prstClr val="black"/>
                </a:solidFill>
                <a:latin typeface="Tahoma"/>
                <a:cs typeface="Tahoma"/>
              </a:rPr>
              <a:t>вай</a:t>
            </a: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6648" y="5179773"/>
            <a:ext cx="7993682" cy="1066800"/>
            <a:chOff x="0" y="5245608"/>
            <a:chExt cx="7409307" cy="1066800"/>
          </a:xfrm>
        </p:grpSpPr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5245608"/>
              <a:ext cx="7409307" cy="4430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43655" y="5731764"/>
              <a:ext cx="580643" cy="5806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4672" y="5760720"/>
              <a:ext cx="516635" cy="51663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86984" y="5763768"/>
              <a:ext cx="516636" cy="51663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1074625" y="5253593"/>
            <a:ext cx="119047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457200">
              <a:spcBef>
                <a:spcPts val="105"/>
              </a:spcBef>
            </a:pPr>
            <a:r>
              <a:rPr sz="1400" b="1" spc="45" dirty="0">
                <a:solidFill>
                  <a:srgbClr val="674BD0"/>
                </a:solidFill>
                <a:latin typeface="Tahoma"/>
                <a:cs typeface="Tahoma"/>
              </a:rPr>
              <a:t>УЧИТЕЛ</a:t>
            </a:r>
            <a:r>
              <a:rPr sz="1400" b="1" spc="60" dirty="0">
                <a:solidFill>
                  <a:srgbClr val="674BD0"/>
                </a:solidFill>
                <a:latin typeface="Tahoma"/>
                <a:cs typeface="Tahoma"/>
              </a:rPr>
              <a:t>Ь</a:t>
            </a:r>
            <a:endParaRPr sz="14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39448" y="5221583"/>
            <a:ext cx="1594961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457200">
              <a:spcBef>
                <a:spcPts val="105"/>
              </a:spcBef>
            </a:pPr>
            <a:r>
              <a:rPr sz="1400" b="1" spc="5" dirty="0">
                <a:solidFill>
                  <a:srgbClr val="674BD0"/>
                </a:solidFill>
                <a:latin typeface="Tahoma"/>
                <a:cs typeface="Tahoma"/>
              </a:rPr>
              <a:t>Ш</a:t>
            </a:r>
            <a:r>
              <a:rPr sz="1400" b="1" spc="25" dirty="0">
                <a:solidFill>
                  <a:srgbClr val="674BD0"/>
                </a:solidFill>
                <a:latin typeface="Tahoma"/>
                <a:cs typeface="Tahoma"/>
              </a:rPr>
              <a:t>К</a:t>
            </a:r>
            <a:r>
              <a:rPr sz="1400" b="1" spc="65" dirty="0">
                <a:solidFill>
                  <a:srgbClr val="674BD0"/>
                </a:solidFill>
                <a:latin typeface="Tahoma"/>
                <a:cs typeface="Tahoma"/>
              </a:rPr>
              <a:t>ОЛЬН</a:t>
            </a:r>
            <a:r>
              <a:rPr sz="1400" b="1" spc="75" dirty="0">
                <a:solidFill>
                  <a:srgbClr val="674BD0"/>
                </a:solidFill>
                <a:latin typeface="Tahoma"/>
                <a:cs typeface="Tahoma"/>
              </a:rPr>
              <a:t>Ы</a:t>
            </a:r>
            <a:r>
              <a:rPr sz="1400" b="1" spc="70" dirty="0">
                <a:solidFill>
                  <a:srgbClr val="674BD0"/>
                </a:solidFill>
                <a:latin typeface="Tahoma"/>
                <a:cs typeface="Tahoma"/>
              </a:rPr>
              <a:t>Й</a:t>
            </a:r>
            <a:r>
              <a:rPr sz="1400" b="1" spc="-45" dirty="0">
                <a:solidFill>
                  <a:srgbClr val="674BD0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674BD0"/>
                </a:solidFill>
                <a:latin typeface="Tahoma"/>
                <a:cs typeface="Tahoma"/>
              </a:rPr>
              <a:t>К</a:t>
            </a:r>
            <a:r>
              <a:rPr sz="1400" b="1" spc="50" dirty="0">
                <a:solidFill>
                  <a:srgbClr val="674BD0"/>
                </a:solidFill>
                <a:latin typeface="Tahoma"/>
                <a:cs typeface="Tahoma"/>
              </a:rPr>
              <a:t>Л</a:t>
            </a:r>
            <a:r>
              <a:rPr sz="1400" b="1" spc="40" dirty="0">
                <a:solidFill>
                  <a:srgbClr val="674BD0"/>
                </a:solidFill>
                <a:latin typeface="Tahoma"/>
                <a:cs typeface="Tahoma"/>
              </a:rPr>
              <a:t>И</a:t>
            </a:r>
            <a:r>
              <a:rPr sz="1400" b="1" spc="80" dirty="0">
                <a:solidFill>
                  <a:srgbClr val="674BD0"/>
                </a:solidFill>
                <a:latin typeface="Tahoma"/>
                <a:cs typeface="Tahoma"/>
              </a:rPr>
              <a:t>МАТ</a:t>
            </a:r>
            <a:endParaRPr sz="14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65622" y="5253587"/>
            <a:ext cx="2050733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defTabSz="457200">
              <a:spcBef>
                <a:spcPts val="105"/>
              </a:spcBef>
            </a:pPr>
            <a:r>
              <a:rPr sz="1400" b="1" spc="75" dirty="0">
                <a:solidFill>
                  <a:srgbClr val="674BD0"/>
                </a:solidFill>
                <a:latin typeface="Tahoma"/>
                <a:cs typeface="Tahoma"/>
              </a:rPr>
              <a:t>ОБРАЗОВАТЕЛЬНАЯ</a:t>
            </a:r>
            <a:r>
              <a:rPr sz="1400" b="1" spc="-80" dirty="0">
                <a:solidFill>
                  <a:srgbClr val="674BD0"/>
                </a:solidFill>
                <a:latin typeface="Tahoma"/>
                <a:cs typeface="Tahoma"/>
              </a:rPr>
              <a:t> </a:t>
            </a:r>
            <a:r>
              <a:rPr sz="1400" b="1" spc="85" dirty="0">
                <a:solidFill>
                  <a:srgbClr val="674BD0"/>
                </a:solidFill>
                <a:latin typeface="Tahoma"/>
                <a:cs typeface="Tahoma"/>
              </a:rPr>
              <a:t>СРЕДА</a:t>
            </a:r>
            <a:endParaRPr sz="14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7567" y="6412443"/>
            <a:ext cx="15095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5110" algn="ctr" defTabSz="457200">
              <a:spcBef>
                <a:spcPts val="100"/>
              </a:spcBef>
            </a:pPr>
            <a:r>
              <a:rPr sz="1200" b="1" spc="105" dirty="0">
                <a:solidFill>
                  <a:prstClr val="black"/>
                </a:solidFill>
                <a:latin typeface="Tahoma"/>
                <a:cs typeface="Tahoma"/>
              </a:rPr>
              <a:t>Учителями </a:t>
            </a:r>
            <a:r>
              <a:rPr sz="1200" b="1" spc="11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b="1" spc="114" dirty="0">
                <a:solidFill>
                  <a:prstClr val="black"/>
                </a:solidFill>
                <a:latin typeface="Tahoma"/>
                <a:cs typeface="Tahoma"/>
              </a:rPr>
              <a:t>с</a:t>
            </a:r>
            <a:r>
              <a:rPr sz="1200" b="1" spc="80" dirty="0">
                <a:solidFill>
                  <a:prstClr val="black"/>
                </a:solidFill>
                <a:latin typeface="Tahoma"/>
                <a:cs typeface="Tahoma"/>
              </a:rPr>
              <a:t>л</a:t>
            </a:r>
            <a:r>
              <a:rPr sz="1200" b="1" spc="65" dirty="0">
                <a:solidFill>
                  <a:prstClr val="black"/>
                </a:solidFill>
                <a:latin typeface="Tahoma"/>
                <a:cs typeface="Tahoma"/>
              </a:rPr>
              <a:t>а</a:t>
            </a:r>
            <a:r>
              <a:rPr sz="1200" b="1" spc="120" dirty="0">
                <a:solidFill>
                  <a:prstClr val="black"/>
                </a:solidFill>
                <a:latin typeface="Tahoma"/>
                <a:cs typeface="Tahoma"/>
              </a:rPr>
              <a:t>ви</a:t>
            </a:r>
            <a:r>
              <a:rPr sz="1200" b="1" spc="65" dirty="0">
                <a:solidFill>
                  <a:prstClr val="black"/>
                </a:solidFill>
                <a:latin typeface="Tahoma"/>
                <a:cs typeface="Tahoma"/>
              </a:rPr>
              <a:t>т</a:t>
            </a:r>
            <a:r>
              <a:rPr sz="1200" b="1" spc="50" dirty="0">
                <a:solidFill>
                  <a:prstClr val="black"/>
                </a:solidFill>
                <a:latin typeface="Tahoma"/>
                <a:cs typeface="Tahoma"/>
              </a:rPr>
              <a:t>с</a:t>
            </a:r>
            <a:r>
              <a:rPr sz="1200" b="1" spc="90" dirty="0">
                <a:solidFill>
                  <a:prstClr val="black"/>
                </a:solidFill>
                <a:latin typeface="Tahoma"/>
                <a:cs typeface="Tahoma"/>
              </a:rPr>
              <a:t>я</a:t>
            </a:r>
            <a:r>
              <a:rPr sz="1200" b="1" spc="-6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b="1" spc="140" dirty="0">
                <a:solidFill>
                  <a:prstClr val="black"/>
                </a:solidFill>
                <a:latin typeface="Tahoma"/>
                <a:cs typeface="Tahoma"/>
              </a:rPr>
              <a:t>Рос</a:t>
            </a:r>
            <a:r>
              <a:rPr sz="1200" b="1" spc="114" dirty="0">
                <a:solidFill>
                  <a:prstClr val="black"/>
                </a:solidFill>
                <a:latin typeface="Tahoma"/>
                <a:cs typeface="Tahoma"/>
              </a:rPr>
              <a:t>с</a:t>
            </a:r>
            <a:r>
              <a:rPr sz="1200" b="1" spc="125" dirty="0">
                <a:solidFill>
                  <a:prstClr val="black"/>
                </a:solidFill>
                <a:latin typeface="Tahoma"/>
                <a:cs typeface="Tahoma"/>
              </a:rPr>
              <a:t>и</a:t>
            </a:r>
            <a:r>
              <a:rPr sz="1200" b="1" spc="120" dirty="0">
                <a:solidFill>
                  <a:prstClr val="black"/>
                </a:solidFill>
                <a:latin typeface="Tahoma"/>
                <a:cs typeface="Tahoma"/>
              </a:rPr>
              <a:t>я</a:t>
            </a:r>
            <a:r>
              <a:rPr sz="1200" b="1" spc="-90" dirty="0">
                <a:solidFill>
                  <a:prstClr val="black"/>
                </a:solidFill>
                <a:latin typeface="Tahoma"/>
                <a:cs typeface="Tahoma"/>
              </a:rPr>
              <a:t>!</a:t>
            </a:r>
            <a:endParaRPr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39448" y="6465641"/>
            <a:ext cx="16529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090" algn="ctr" defTabSz="457200">
              <a:spcBef>
                <a:spcPts val="100"/>
              </a:spcBef>
            </a:pPr>
            <a:r>
              <a:rPr sz="1200" b="1" spc="125" dirty="0">
                <a:solidFill>
                  <a:prstClr val="black"/>
                </a:solidFill>
                <a:latin typeface="Tahoma"/>
                <a:cs typeface="Tahoma"/>
              </a:rPr>
              <a:t>Важней </a:t>
            </a:r>
            <a:r>
              <a:rPr sz="1200" b="1" spc="100" dirty="0">
                <a:solidFill>
                  <a:prstClr val="black"/>
                </a:solidFill>
                <a:latin typeface="Tahoma"/>
                <a:cs typeface="Tahoma"/>
              </a:rPr>
              <a:t>всего </a:t>
            </a:r>
            <a:r>
              <a:rPr sz="1200" b="1" spc="-36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b="1" spc="125" dirty="0">
                <a:solidFill>
                  <a:prstClr val="black"/>
                </a:solidFill>
                <a:latin typeface="Tahoma"/>
                <a:cs typeface="Tahoma"/>
              </a:rPr>
              <a:t>п</a:t>
            </a:r>
            <a:r>
              <a:rPr sz="1200" b="1" spc="110" dirty="0">
                <a:solidFill>
                  <a:prstClr val="black"/>
                </a:solidFill>
                <a:latin typeface="Tahoma"/>
                <a:cs typeface="Tahoma"/>
              </a:rPr>
              <a:t>о</a:t>
            </a:r>
            <a:r>
              <a:rPr sz="1200" b="1" spc="70" dirty="0">
                <a:solidFill>
                  <a:prstClr val="black"/>
                </a:solidFill>
                <a:latin typeface="Tahoma"/>
                <a:cs typeface="Tahoma"/>
              </a:rPr>
              <a:t>г</a:t>
            </a:r>
            <a:r>
              <a:rPr sz="1200" b="1" spc="110" dirty="0">
                <a:solidFill>
                  <a:prstClr val="black"/>
                </a:solidFill>
                <a:latin typeface="Tahoma"/>
                <a:cs typeface="Tahoma"/>
              </a:rPr>
              <a:t>о</a:t>
            </a:r>
            <a:r>
              <a:rPr sz="1200" b="1" spc="90" dirty="0">
                <a:solidFill>
                  <a:prstClr val="black"/>
                </a:solidFill>
                <a:latin typeface="Tahoma"/>
                <a:cs typeface="Tahoma"/>
              </a:rPr>
              <a:t>да</a:t>
            </a:r>
            <a:r>
              <a:rPr sz="1200" b="1" spc="-7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b="1" spc="100" dirty="0">
                <a:solidFill>
                  <a:prstClr val="black"/>
                </a:solidFill>
                <a:latin typeface="Tahoma"/>
                <a:cs typeface="Tahoma"/>
              </a:rPr>
              <a:t>в</a:t>
            </a:r>
            <a:r>
              <a:rPr sz="1200" b="1" spc="-7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b="1" spc="130" dirty="0">
                <a:solidFill>
                  <a:prstClr val="black"/>
                </a:solidFill>
                <a:latin typeface="Tahoma"/>
                <a:cs typeface="Tahoma"/>
              </a:rPr>
              <a:t>шко</a:t>
            </a:r>
            <a:r>
              <a:rPr sz="1200" b="1" spc="35" dirty="0">
                <a:solidFill>
                  <a:prstClr val="black"/>
                </a:solidFill>
                <a:latin typeface="Tahoma"/>
                <a:cs typeface="Tahoma"/>
              </a:rPr>
              <a:t>ле!</a:t>
            </a:r>
            <a:endParaRPr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85291" y="6412443"/>
            <a:ext cx="137536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1915" algn="ctr" defTabSz="457200">
              <a:spcBef>
                <a:spcPts val="100"/>
              </a:spcBef>
            </a:pPr>
            <a:r>
              <a:rPr sz="1200" b="1" spc="10" dirty="0">
                <a:solidFill>
                  <a:prstClr val="black"/>
                </a:solidFill>
                <a:latin typeface="Tahoma"/>
                <a:cs typeface="Tahoma"/>
              </a:rPr>
              <a:t>«</a:t>
            </a:r>
            <a:r>
              <a:rPr sz="1200" b="1" spc="15" dirty="0">
                <a:solidFill>
                  <a:prstClr val="black"/>
                </a:solidFill>
                <a:latin typeface="Tahoma"/>
                <a:cs typeface="Tahoma"/>
              </a:rPr>
              <a:t>С</a:t>
            </a:r>
            <a:r>
              <a:rPr sz="1200" b="1" spc="155" dirty="0">
                <a:solidFill>
                  <a:prstClr val="black"/>
                </a:solidFill>
                <a:latin typeface="Tahoma"/>
                <a:cs typeface="Tahoma"/>
              </a:rPr>
              <a:t>р</a:t>
            </a:r>
            <a:r>
              <a:rPr sz="1200" b="1" spc="40" dirty="0">
                <a:solidFill>
                  <a:prstClr val="black"/>
                </a:solidFill>
                <a:latin typeface="Tahoma"/>
                <a:cs typeface="Tahoma"/>
              </a:rPr>
              <a:t>еда»</a:t>
            </a:r>
            <a:r>
              <a:rPr sz="1200" b="1" spc="-7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b="1" spc="114" dirty="0">
                <a:solidFill>
                  <a:prstClr val="black"/>
                </a:solidFill>
                <a:latin typeface="Tahoma"/>
                <a:cs typeface="Tahoma"/>
              </a:rPr>
              <a:t>с</a:t>
            </a:r>
            <a:r>
              <a:rPr sz="1200" b="1" spc="100" dirty="0">
                <a:solidFill>
                  <a:prstClr val="black"/>
                </a:solidFill>
                <a:latin typeface="Tahoma"/>
                <a:cs typeface="Tahoma"/>
              </a:rPr>
              <a:t>емь  </a:t>
            </a:r>
            <a:r>
              <a:rPr sz="1200" b="1" spc="120" dirty="0">
                <a:solidFill>
                  <a:prstClr val="black"/>
                </a:solidFill>
                <a:latin typeface="Tahoma"/>
                <a:cs typeface="Tahoma"/>
              </a:rPr>
              <a:t>дн</a:t>
            </a:r>
            <a:r>
              <a:rPr sz="1200" b="1" spc="125" dirty="0">
                <a:solidFill>
                  <a:prstClr val="black"/>
                </a:solidFill>
                <a:latin typeface="Tahoma"/>
                <a:cs typeface="Tahoma"/>
              </a:rPr>
              <a:t>ей</a:t>
            </a:r>
            <a:r>
              <a:rPr sz="1200" b="1" spc="-7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b="1" spc="100" dirty="0">
                <a:solidFill>
                  <a:prstClr val="black"/>
                </a:solidFill>
                <a:latin typeface="Tahoma"/>
                <a:cs typeface="Tahoma"/>
              </a:rPr>
              <a:t>в</a:t>
            </a:r>
            <a:r>
              <a:rPr sz="1200" b="1" spc="-7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b="1" spc="130" dirty="0">
                <a:solidFill>
                  <a:prstClr val="black"/>
                </a:solidFill>
                <a:latin typeface="Tahoma"/>
                <a:cs typeface="Tahoma"/>
              </a:rPr>
              <a:t>н</a:t>
            </a:r>
            <a:r>
              <a:rPr sz="1200" b="1" spc="100" dirty="0">
                <a:solidFill>
                  <a:prstClr val="black"/>
                </a:solidFill>
                <a:latin typeface="Tahoma"/>
                <a:cs typeface="Tahoma"/>
              </a:rPr>
              <a:t>едел</a:t>
            </a:r>
            <a:r>
              <a:rPr sz="1200" b="1" spc="145" dirty="0">
                <a:solidFill>
                  <a:prstClr val="black"/>
                </a:solidFill>
                <a:latin typeface="Tahoma"/>
                <a:cs typeface="Tahoma"/>
              </a:rPr>
              <a:t>ю</a:t>
            </a:r>
            <a:r>
              <a:rPr sz="1200" spc="-90" dirty="0">
                <a:solidFill>
                  <a:prstClr val="black"/>
                </a:solidFill>
                <a:latin typeface="Tahoma"/>
                <a:cs typeface="Tahoma"/>
              </a:rPr>
              <a:t>!</a:t>
            </a:r>
            <a:endParaRPr sz="1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2B233358-FD0E-5561-2744-AFE43C3ACBD6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14420" y="35901"/>
            <a:ext cx="1494084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566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b="1" dirty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САМОДИАГНОСТИКА ШКОЛЫ МИНПРОСВЕЩЕНИЯ РОССИИ</a:t>
            </a:r>
            <a:endParaRPr lang="ru-RU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3358" t="32116" r="30242" b="26051"/>
          <a:stretch/>
        </p:blipFill>
        <p:spPr>
          <a:xfrm>
            <a:off x="323528" y="1612354"/>
            <a:ext cx="8640960" cy="5129014"/>
          </a:xfrm>
          <a:prstGeom prst="rect">
            <a:avLst/>
          </a:prstGeom>
        </p:spPr>
      </p:pic>
      <p:pic>
        <p:nvPicPr>
          <p:cNvPr id="5" name="Рисунок 2">
            <a:extLst>
              <a:ext uri="{FF2B5EF4-FFF2-40B4-BE49-F238E27FC236}">
                <a16:creationId xmlns:a16="http://schemas.microsoft.com/office/drawing/2014/main" xmlns="" id="{DEE683D5-8F29-1363-91BA-C3C9CD5C87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60648"/>
            <a:ext cx="17240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695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развития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6" t="15652" r="35538" b="24975"/>
          <a:stretch/>
        </p:blipFill>
        <p:spPr bwMode="auto">
          <a:xfrm>
            <a:off x="1547664" y="1916832"/>
            <a:ext cx="5976664" cy="483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2">
            <a:extLst>
              <a:ext uri="{FF2B5EF4-FFF2-40B4-BE49-F238E27FC236}">
                <a16:creationId xmlns:a16="http://schemas.microsoft.com/office/drawing/2014/main" xmlns="" id="{DEE683D5-8F29-1363-91BA-C3C9CD5C87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6814" y="116632"/>
            <a:ext cx="17240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60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28" y="116631"/>
            <a:ext cx="7518548" cy="864097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развития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3" t="23546" r="24268" b="15035"/>
          <a:stretch/>
        </p:blipFill>
        <p:spPr bwMode="auto">
          <a:xfrm>
            <a:off x="403920" y="980729"/>
            <a:ext cx="864096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99392"/>
            <a:ext cx="1725613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7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3" t="31773" r="25000" b="5815"/>
          <a:stretch/>
        </p:blipFill>
        <p:spPr bwMode="auto">
          <a:xfrm>
            <a:off x="323528" y="188640"/>
            <a:ext cx="8568952" cy="644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7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Дорожная карта развития </a:t>
            </a:r>
            <a:br>
              <a:rPr lang="ru-RU" sz="31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СШ № 156 г. Красноярска </a:t>
            </a:r>
            <a:br>
              <a:rPr lang="ru-RU" sz="31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2024-25 учебный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д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96169"/>
            <a:ext cx="8229600" cy="4629994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Направление «Знание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</a:p>
          <a:p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Направление «ВОСПИТАНИЕ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</a:p>
          <a:p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Направление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«ТВОРЧЕСТВО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</a:p>
          <a:p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Направление «Здоровье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</a:p>
          <a:p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Направление «Профориентация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</a:p>
          <a:p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Направление «Учитель. Школьная команда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xmlns="" id="{DEE683D5-8F29-1363-91BA-C3C9CD5C87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814" y="116632"/>
            <a:ext cx="17240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36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Инновационная деятельность 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федеральный проект «Наставническая лига» в рамках «Школы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Минпросвещения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 России» (приказ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> ККИРО №03-02-290 от 09.10.2024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>)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>–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>Мушкарина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> Е.В., Протасова А.С., Мельник Е.П., Павлова А.А.,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>Голубчикова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> А.И.,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>Радиченко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> В.Б.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региональной инновационной площадки «Молодые педагоги: пространство возможностей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-Мельник Е.П.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40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4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40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52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252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Волна</vt:lpstr>
      <vt:lpstr>Педагогический совет 14.12.2024 </vt:lpstr>
      <vt:lpstr>2019-2024</vt:lpstr>
      <vt:lpstr>«ШКОЛА МИНПРОСВЕЩЕНИЯ РОССИИ»</vt:lpstr>
      <vt:lpstr>САМОДИАГНОСТИКА ШКОЛЫ МИНПРОСВЕЩЕНИЯ РОССИИ</vt:lpstr>
      <vt:lpstr>Программа развития </vt:lpstr>
      <vt:lpstr>Планируемые результаты  реализации программы развития</vt:lpstr>
      <vt:lpstr>Презентация PowerPoint</vt:lpstr>
      <vt:lpstr>Дорожная карта развития  МАОУ СШ № 156 г. Красноярска  на 2024-25 учебный год </vt:lpstr>
      <vt:lpstr>Инновационная деятельность </vt:lpstr>
      <vt:lpstr> Городские (муниципальные) базовые площадки на 2024 -25 учебный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Windows</cp:lastModifiedBy>
  <cp:revision>27</cp:revision>
  <dcterms:created xsi:type="dcterms:W3CDTF">2024-12-13T01:07:55Z</dcterms:created>
  <dcterms:modified xsi:type="dcterms:W3CDTF">2024-12-13T13:52:01Z</dcterms:modified>
</cp:coreProperties>
</file>