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68" r:id="rId5"/>
    <p:sldId id="302" r:id="rId6"/>
    <p:sldId id="293" r:id="rId7"/>
    <p:sldId id="303" r:id="rId8"/>
    <p:sldId id="294" r:id="rId9"/>
    <p:sldId id="298" r:id="rId10"/>
    <p:sldId id="300" r:id="rId11"/>
    <p:sldId id="299" r:id="rId12"/>
    <p:sldId id="297" r:id="rId13"/>
    <p:sldId id="292" r:id="rId14"/>
    <p:sldId id="295" r:id="rId15"/>
    <p:sldId id="301" r:id="rId16"/>
    <p:sldId id="304" r:id="rId17"/>
    <p:sldId id="307" r:id="rId18"/>
    <p:sldId id="313" r:id="rId19"/>
    <p:sldId id="308" r:id="rId20"/>
    <p:sldId id="311" r:id="rId21"/>
    <p:sldId id="312" r:id="rId22"/>
    <p:sldId id="310" r:id="rId23"/>
    <p:sldId id="314" r:id="rId24"/>
    <p:sldId id="324" r:id="rId25"/>
    <p:sldId id="328" r:id="rId26"/>
    <p:sldId id="305" r:id="rId27"/>
    <p:sldId id="306" r:id="rId28"/>
    <p:sldId id="309" r:id="rId29"/>
  </p:sldIdLst>
  <p:sldSz cx="12192000" cy="6858000"/>
  <p:notesSz cx="6887845" cy="10018395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4C0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5101" autoAdjust="0"/>
  </p:normalViewPr>
  <p:slideViewPr>
    <p:cSldViewPr snapToGrid="0" showGuides="1">
      <p:cViewPr>
        <p:scale>
          <a:sx n="74" d="100"/>
          <a:sy n="74" d="100"/>
        </p:scale>
        <p:origin x="-595" y="-211"/>
      </p:cViewPr>
      <p:guideLst>
        <p:guide orient="horz" pos="2160"/>
        <p:guide pos="387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tags" Target="tags/tag1.xml" /><Relationship Id="rId31" Type="http://schemas.openxmlformats.org/officeDocument/2006/relationships/presProps" Target="presProps.xml" /><Relationship Id="rId32" Type="http://schemas.openxmlformats.org/officeDocument/2006/relationships/viewProps" Target="viewProps.xml" /><Relationship Id="rId33" Type="http://schemas.openxmlformats.org/officeDocument/2006/relationships/theme" Target="theme/theme1.xml" /><Relationship Id="rId34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a="http://schemas.openxmlformats.org/drawingml/2006/main" xmlns:dgm="http://schemas.openxmlformats.org/drawingml/2006/diagram" uniqueId="urn:microsoft.com/office/officeart/2005/8/colors/accent1_4#1">
  <dgm:title val=""/>
  <dgm:desc val=""/>
  <dgm:catLst>
    <dgm:cat type="accent1" pri="11400"/>
  </dgm:catLst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D2786DF2-C15D-40CE-BA8F-575197A9890E}" type="doc">
      <dgm:prSet loTypeId="urn:microsoft.com/office/officeart/2005/8/layout/process1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1379CFA3-69FD-4C35-AA3D-4F2671E0D67D}" type="parTrans" cxnId="{6C64B622-1E45-41BB-83A9-C0C2420BB8E6}">
      <dgm:prSet/>
      <dgm:spPr/>
      <dgm:t>
        <a:bodyPr/>
        <a:lstStyle/>
        <a:p>
          <a:endParaRPr lang="ru-RU"/>
        </a:p>
      </dgm:t>
    </dgm:pt>
    <dgm:pt modelId="{B7352CEE-3972-4669-BC83-CBE82C0075A7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3600" b="1" smtClean="0">
              <a:solidFill>
                <a:srgbClr val="FF0000"/>
              </a:solidFill>
            </a:rPr>
            <a:t>Особенности школы </a:t>
          </a:r>
          <a:endParaRPr lang="ru-RU" sz="3600" b="1">
            <a:solidFill>
              <a:srgbClr val="FF0000"/>
            </a:solidFill>
          </a:endParaRPr>
        </a:p>
      </dgm:t>
    </dgm:pt>
    <dgm:pt modelId="{D2DCD544-0492-49C4-92C4-61E2703F653A}" type="sibTrans" cxnId="{6C64B622-1E45-41BB-83A9-C0C2420BB8E6}">
      <dgm:prSet/>
      <dgm:spPr/>
      <dgm:t>
        <a:bodyPr/>
        <a:lstStyle/>
        <a:p>
          <a:endParaRPr lang="ru-RU"/>
        </a:p>
      </dgm:t>
    </dgm:pt>
    <dgm:pt modelId="{E17E0D4F-2BB5-4795-A987-12476029126D}" type="pres">
      <dgm:prSet presAssocID="{D2786DF2-C15D-40CE-BA8F-575197A9890E}" presName="Name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28637B-5FCD-4C2C-AFFD-1ADCBD50F261}" type="pres">
      <dgm:prSet presAssocID="{B7352CEE-3972-4669-BC83-CBE82C0075A7}" presName="node" presStyleLbl="node1" presStyleCnt="1" custLinFactNeighborX="-7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64B622-1E45-41BB-83A9-C0C2420BB8E6}" srcId="{D2786DF2-C15D-40CE-BA8F-575197A9890E}" destId="{B7352CEE-3972-4669-BC83-CBE82C0075A7}" srcOrd="0" destOrd="0" parTransId="{1379CFA3-69FD-4C35-AA3D-4F2671E0D67D}" sibTransId="{D2DCD544-0492-49C4-92C4-61E2703F653A}"/>
    <dgm:cxn modelId="{D1FF140F-06A1-40AC-A86E-27348BB7BF4D}" type="presOf" srcId="{D2786DF2-C15D-40CE-BA8F-575197A9890E}" destId="{E17E0D4F-2BB5-4795-A987-12476029126D}" srcOrd="0" destOrd="0" presId="urn:microsoft.com/office/officeart/2005/8/layout/process1"/>
    <dgm:cxn modelId="{7ED18C54-3700-4EF7-8AE5-81D07B36635A}" type="presParOf" srcId="{E17E0D4F-2BB5-4795-A987-12476029126D}" destId="{EA28637B-5FCD-4C2C-AFFD-1ADCBD50F261}" srcOrd="0" destOrd="0" presId="urn:microsoft.com/office/officeart/2005/8/layout/process1"/>
    <dgm:cxn modelId="{19124662-80FB-4362-8C97-083905134524}" type="presOf" srcId="{B7352CEE-3972-4669-BC83-CBE82C0075A7}" destId="{EA28637B-5FCD-4C2C-AFFD-1ADCBD50F26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2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E894F14B-104B-4914-8054-8B4521C6685E}" type="doc">
      <dgm:prSet loTypeId="urn:microsoft.com/office/officeart/2009/3/layout/IncreasingArrowsProcess#1" loCatId="process" qsTypeId="urn:microsoft.com/office/officeart/2005/8/quickstyle/simple3#1" qsCatId="simple" csTypeId="urn:microsoft.com/office/officeart/2005/8/colors/accent1_4#1" csCatId="accent1" phldr="1"/>
      <dgm:spPr/>
      <dgm:t>
        <a:bodyPr/>
        <a:lstStyle/>
        <a:p>
          <a:endParaRPr lang="ru-RU"/>
        </a:p>
      </dgm:t>
    </dgm:pt>
    <dgm:pt modelId="{9512489E-2507-4094-8292-5F9D6CEC1F6B}" type="parTrans" cxnId="{E6E04A6C-3FDA-47F1-88E4-B761FAF9D69B}">
      <dgm:prSet/>
      <dgm:spPr/>
      <dgm:t>
        <a:bodyPr/>
        <a:lstStyle/>
        <a:p>
          <a:endParaRPr lang="ru-RU"/>
        </a:p>
      </dgm:t>
    </dgm:pt>
    <dgm:pt modelId="{D008A1EC-D427-4C99-9E71-7260369EDC10}">
      <dgm:prSet custT="1"/>
      <dgm:spPr/>
      <dgm:t>
        <a:bodyPr/>
        <a:lstStyle/>
        <a:p>
          <a:pPr rtl="0"/>
          <a:r>
            <a:rPr lang="ru-RU" sz="2400" b="1" smtClean="0">
              <a:solidFill>
                <a:srgbClr val="C00000"/>
              </a:solidFill>
            </a:rPr>
            <a:t>Нестабильный  ученический и педагогический коллектив</a:t>
          </a:r>
          <a:endParaRPr lang="ru-RU" sz="2400" b="1">
            <a:solidFill>
              <a:srgbClr val="C00000"/>
            </a:solidFill>
          </a:endParaRPr>
        </a:p>
      </dgm:t>
    </dgm:pt>
    <dgm:pt modelId="{8ECF3F9E-6CF5-4311-82E6-0BF32DFCF033}" type="sibTrans" cxnId="{E6E04A6C-3FDA-47F1-88E4-B761FAF9D69B}">
      <dgm:prSet/>
      <dgm:spPr/>
      <dgm:t>
        <a:bodyPr/>
        <a:lstStyle/>
        <a:p>
          <a:endParaRPr lang="ru-RU"/>
        </a:p>
      </dgm:t>
    </dgm:pt>
    <dgm:pt modelId="{DDD30258-7131-4C85-ADDD-81B24B05D950}" type="parTrans" cxnId="{FCC04B68-BFD1-44AD-8369-2A04D7166512}">
      <dgm:prSet/>
      <dgm:spPr/>
      <dgm:t>
        <a:bodyPr/>
        <a:lstStyle/>
        <a:p>
          <a:endParaRPr lang="ru-RU"/>
        </a:p>
      </dgm:t>
    </dgm:pt>
    <dgm:pt modelId="{EE1AFC60-FA4D-44A6-91D6-DCDD6AE5ACC2}">
      <dgm:prSet custT="1"/>
      <dgm:spPr/>
      <dgm:t>
        <a:bodyPr/>
        <a:lstStyle/>
        <a:p>
          <a:pPr rtl="0"/>
          <a:r>
            <a:rPr lang="ru-RU" sz="2400" b="1" smtClean="0">
              <a:solidFill>
                <a:srgbClr val="7030A0"/>
              </a:solidFill>
            </a:rPr>
            <a:t>Территориальная удаленность школы </a:t>
          </a:r>
          <a:endParaRPr lang="ru-RU" sz="2400" b="1">
            <a:solidFill>
              <a:srgbClr val="7030A0"/>
            </a:solidFill>
          </a:endParaRPr>
        </a:p>
      </dgm:t>
    </dgm:pt>
    <dgm:pt modelId="{F5CB84D7-D999-47C4-99F2-38991176B7AD}" type="sibTrans" cxnId="{FCC04B68-BFD1-44AD-8369-2A04D7166512}">
      <dgm:prSet/>
      <dgm:spPr/>
      <dgm:t>
        <a:bodyPr/>
        <a:lstStyle/>
        <a:p>
          <a:endParaRPr lang="ru-RU"/>
        </a:p>
      </dgm:t>
    </dgm:pt>
    <dgm:pt modelId="{C0D1BF78-FCEE-4F1D-AE4B-35FE29A67D04}" type="parTrans" cxnId="{91272A53-2D8B-4969-9619-93DCD62DD335}">
      <dgm:prSet/>
      <dgm:spPr/>
      <dgm:t>
        <a:bodyPr/>
        <a:lstStyle/>
        <a:p>
          <a:endParaRPr lang="ru-RU"/>
        </a:p>
      </dgm:t>
    </dgm:pt>
    <dgm:pt modelId="{D19B3BDC-3363-4E92-B535-F404769CBE03}">
      <dgm:prSet custT="1"/>
      <dgm:spPr/>
      <dgm:t>
        <a:bodyPr/>
        <a:lstStyle/>
        <a:p>
          <a:pPr rtl="0"/>
          <a:r>
            <a:rPr lang="ru-RU" sz="2400" b="1" smtClean="0">
              <a:solidFill>
                <a:srgbClr val="00B050"/>
              </a:solidFill>
            </a:rPr>
            <a:t>Отсутствие транспортной инфраструктуры</a:t>
          </a:r>
          <a:endParaRPr lang="ru-RU" sz="2400" b="1">
            <a:solidFill>
              <a:srgbClr val="00B050"/>
            </a:solidFill>
          </a:endParaRPr>
        </a:p>
      </dgm:t>
    </dgm:pt>
    <dgm:pt modelId="{A9F023FC-BD7A-4F70-95ED-86604FEBDB80}" type="sibTrans" cxnId="{91272A53-2D8B-4969-9619-93DCD62DD335}">
      <dgm:prSet/>
      <dgm:spPr/>
      <dgm:t>
        <a:bodyPr/>
        <a:lstStyle/>
        <a:p>
          <a:endParaRPr lang="ru-RU"/>
        </a:p>
      </dgm:t>
    </dgm:pt>
    <dgm:pt modelId="{4E1A48B4-4F6E-4847-8353-DF2AE98198D8}" type="pres">
      <dgm:prSet presAssocID="{E894F14B-104B-4914-8054-8B4521C6685E}" presName="Name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1084D75-E064-4027-9CF9-7DFC9CDC3173}" type="pres">
      <dgm:prSet presAssocID="{D008A1EC-D427-4C99-9E71-7260369EDC10}" presName="parentText1" presStyleLbl="node1" presStyleCnt="3" custScaleY="118556" custLinFactNeighborX="4071" custLinFactNeighborY="-9682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8C6F6B-CCD9-4288-9C42-8E153F40B9A8}" type="pres">
      <dgm:prSet presAssocID="{EE1AFC60-FA4D-44A6-91D6-DCDD6AE5ACC2}" presName="parentText2" presStyleLbl="node1" presStyleIdx="1" presStyleCnt="3" custScaleX="110198" custScaleY="102546" custLinFactNeighborX="-2195" custLinFactNeighborY="-7270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E9CB68-816D-4CCF-885D-3874936BF9F4}" type="pres">
      <dgm:prSet presAssocID="{D19B3BDC-3363-4E92-B535-F404769CBE03}" presName="parentText3" presStyleLbl="node1" presStyleIdx="2" presStyleCnt="3" custScaleX="142410" custScaleY="101054" custLinFactNeighborX="-4954" custLinFactNeighborY="-5596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E04A6C-3FDA-47F1-88E4-B761FAF9D69B}" srcId="{E894F14B-104B-4914-8054-8B4521C6685E}" destId="{D008A1EC-D427-4C99-9E71-7260369EDC10}" srcOrd="0" destOrd="0" parTransId="{9512489E-2507-4094-8292-5F9D6CEC1F6B}" sibTransId="{8ECF3F9E-6CF5-4311-82E6-0BF32DFCF033}"/>
    <dgm:cxn modelId="{FCC04B68-BFD1-44AD-8369-2A04D7166512}" srcId="{E894F14B-104B-4914-8054-8B4521C6685E}" destId="{EE1AFC60-FA4D-44A6-91D6-DCDD6AE5ACC2}" srcOrd="1" destOrd="0" parTransId="{DDD30258-7131-4C85-ADDD-81B24B05D950}" sibTransId="{F5CB84D7-D999-47C4-99F2-38991176B7AD}"/>
    <dgm:cxn modelId="{91272A53-2D8B-4969-9619-93DCD62DD335}" srcId="{E894F14B-104B-4914-8054-8B4521C6685E}" destId="{D19B3BDC-3363-4E92-B535-F404769CBE03}" srcOrd="2" destOrd="0" parTransId="{C0D1BF78-FCEE-4F1D-AE4B-35FE29A67D04}" sibTransId="{A9F023FC-BD7A-4F70-95ED-86604FEBDB80}"/>
    <dgm:cxn modelId="{417421D0-9C41-41A5-AE9E-4C04E204BE5F}" type="presOf" srcId="{E894F14B-104B-4914-8054-8B4521C6685E}" destId="{4E1A48B4-4F6E-4847-8353-DF2AE98198D8}" srcOrd="0" destOrd="0" presId="urn:microsoft.com/office/officeart/2009/3/layout/IncreasingArrowsProcess#1"/>
    <dgm:cxn modelId="{EE7ECD46-B7D1-458C-99D2-564663BD5FAA}" type="presParOf" srcId="{4E1A48B4-4F6E-4847-8353-DF2AE98198D8}" destId="{71084D75-E064-4027-9CF9-7DFC9CDC3173}" srcOrd="0" destOrd="0" presId="urn:microsoft.com/office/officeart/2009/3/layout/IncreasingArrowsProcess#1"/>
    <dgm:cxn modelId="{E3347039-5597-4770-8C74-0786A1F6A302}" type="presOf" srcId="{D008A1EC-D427-4C99-9E71-7260369EDC10}" destId="{71084D75-E064-4027-9CF9-7DFC9CDC3173}" srcOrd="0" destOrd="0" presId="urn:microsoft.com/office/officeart/2009/3/layout/IncreasingArrowsProcess#1"/>
    <dgm:cxn modelId="{7FCDB910-F7B4-469C-B4B5-3AB66AB41992}" type="presParOf" srcId="{4E1A48B4-4F6E-4847-8353-DF2AE98198D8}" destId="{348C6F6B-CCD9-4288-9C42-8E153F40B9A8}" srcOrd="1" destOrd="0" presId="urn:microsoft.com/office/officeart/2009/3/layout/IncreasingArrowsProcess#1"/>
    <dgm:cxn modelId="{C491D758-DF30-4EFD-9EF0-8CF25919299E}" type="presOf" srcId="{EE1AFC60-FA4D-44A6-91D6-DCDD6AE5ACC2}" destId="{348C6F6B-CCD9-4288-9C42-8E153F40B9A8}" srcOrd="0" destOrd="0" presId="urn:microsoft.com/office/officeart/2009/3/layout/IncreasingArrowsProcess#1"/>
    <dgm:cxn modelId="{F28801C0-D6EB-419C-9610-F5EFB910C651}" type="presParOf" srcId="{4E1A48B4-4F6E-4847-8353-DF2AE98198D8}" destId="{4AE9CB68-816D-4CCF-885D-3874936BF9F4}" srcOrd="2" destOrd="0" presId="urn:microsoft.com/office/officeart/2009/3/layout/IncreasingArrowsProcess#1"/>
    <dgm:cxn modelId="{C292A513-9668-442B-96C0-6AA27223F223}" type="presOf" srcId="{D19B3BDC-3363-4E92-B535-F404769CBE03}" destId="{4AE9CB68-816D-4CCF-885D-3874936BF9F4}" srcOrd="0" destOrd="0" presId="urn:microsoft.com/office/officeart/2009/3/layout/IncreasingArrowsProcess#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2" name="Группа 1"/>
      <dsp:cNvGrpSpPr/>
    </dsp:nvGrpSpPr>
    <dsp:grpSpPr>
      <a:xfrm>
        <a:off x="0" y="0"/>
        <a:ext cx="9613861" cy="845147"/>
        <a:chExt cx="9613861" cy="845147"/>
      </a:xfrm>
    </dsp:grpSpPr>
    <dsp:sp modelId="{EA28637B-5FCD-4C2C-AFFD-1ADCBD50F261}">
      <dsp:nvSpPr>
        <dsp:cNvPr id="3" name="Скругленный прямоугольник 2"/>
        <dsp:cNvSpPr/>
      </dsp:nvSpPr>
      <dsp:spPr bwMode="white">
        <a:xfrm>
          <a:off x="0" y="0"/>
          <a:ext cx="9613861" cy="845147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37160" tIns="137160" rIns="137160" bIns="1371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smtClean="0">
              <a:solidFill>
                <a:srgbClr val="FF0000"/>
              </a:solidFill>
            </a:rPr>
            <a:t>Особенности школы </a:t>
          </a:r>
          <a:endParaRPr lang="ru-RU" sz="3600" b="1">
            <a:solidFill>
              <a:srgbClr val="FF0000"/>
            </a:solidFill>
          </a:endParaRPr>
        </a:p>
      </dsp:txBody>
      <dsp:txXfrm>
        <a:off x="24754" y="24754"/>
        <a:ext cx="9564353" cy="795640"/>
      </dsp:txXfrm>
    </dsp:sp>
  </dsp:spTree>
</dsp:drawing>
</file>

<file path=ppt/diagrams/drawing2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7" name="Группа 1"/>
      <dsp:cNvGrpSpPr/>
    </dsp:nvGrpSpPr>
    <dsp:grpSpPr>
      <a:xfrm>
        <a:off x="0" y="0"/>
        <a:ext cx="11756684" cy="2853703"/>
        <a:chExt cx="11756684" cy="2853703"/>
      </a:xfrm>
    </dsp:grpSpPr>
    <dsp:sp modelId="{71084D75-E064-4027-9CF9-7DFC9CDC3173}">
      <dsp:nvSpPr>
        <dsp:cNvPr id="8" name="Стрелка вправо 2"/>
        <dsp:cNvSpPr/>
      </dsp:nvSpPr>
      <dsp:spPr bwMode="white">
        <a:xfrm>
          <a:off x="0" y="14636"/>
          <a:ext cx="11756684" cy="1712222"/>
        </a:xfrm>
        <a:prstGeom prst="rightArrow">
          <a:avLst>
            <a:gd name="adj1" fmla="val 50000"/>
            <a:gd name="adj2" fmla="val 50000"/>
          </a:avLst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>
            <a:shade val="50000"/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lIns="91439" tIns="91439" rIns="304800" bIns="271815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smtClean="0">
              <a:solidFill>
                <a:srgbClr val="C00000"/>
              </a:solidFill>
            </a:rPr>
            <a:t>Нестабильный  ученический и педагогический коллектив</a:t>
          </a:r>
          <a:endParaRPr lang="ru-RU" sz="2400" b="1">
            <a:solidFill>
              <a:srgbClr val="C00000"/>
            </a:solidFill>
          </a:endParaRPr>
        </a:p>
      </dsp:txBody>
      <dsp:txXfrm>
        <a:off x="0" y="442692"/>
        <a:ext cx="11328628" cy="856111"/>
      </dsp:txXfrm>
    </dsp:sp>
    <dsp:sp modelId="{348C6F6B-CCD9-4288-9C42-8E153F40B9A8}">
      <dsp:nvSpPr>
        <dsp:cNvPr id="4" name="Стрелка вправо 3"/>
        <dsp:cNvSpPr/>
      </dsp:nvSpPr>
      <dsp:spPr bwMode="white">
        <a:xfrm>
          <a:off x="3459008" y="769667"/>
          <a:ext cx="8135625" cy="1712222"/>
        </a:xfrm>
        <a:prstGeom prst="rightArrow">
          <a:avLst>
            <a:gd name="adj1" fmla="val 50000"/>
            <a:gd name="adj2" fmla="val 50000"/>
          </a:avLst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>
            <a:shade val="50000"/>
            <a:hueOff val="-320000"/>
            <a:satOff val="20654"/>
            <a:lumOff val="27974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lIns="91439" tIns="91439" rIns="304800" bIns="271815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smtClean="0">
              <a:solidFill>
                <a:srgbClr val="7030A0"/>
              </a:solidFill>
            </a:rPr>
            <a:t>Территориальная удаленность школы </a:t>
          </a:r>
          <a:endParaRPr lang="ru-RU" sz="2400" b="1">
            <a:solidFill>
              <a:srgbClr val="7030A0"/>
            </a:solidFill>
          </a:endParaRPr>
        </a:p>
      </dsp:txBody>
      <dsp:txXfrm>
        <a:off x="3459008" y="1197723"/>
        <a:ext cx="7707570" cy="856111"/>
      </dsp:txXfrm>
    </dsp:sp>
    <dsp:sp modelId="{4AE9CB68-816D-4CCF-885D-3874936BF9F4}">
      <dsp:nvSpPr>
        <dsp:cNvPr id="9" name="Стрелка вправо 4"/>
        <dsp:cNvSpPr/>
      </dsp:nvSpPr>
      <dsp:spPr bwMode="white">
        <a:xfrm>
          <a:off x="7085070" y="1606137"/>
          <a:ext cx="4514567" cy="1712222"/>
        </a:xfrm>
        <a:prstGeom prst="rightArrow">
          <a:avLst>
            <a:gd name="adj1" fmla="val 50000"/>
            <a:gd name="adj2" fmla="val 50000"/>
          </a:avLst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>
            <a:tint val="55000"/>
            <a:hueOff val="160000"/>
            <a:satOff val="-10326"/>
            <a:lumOff val="-13986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lIns="91439" tIns="91439" rIns="304800" bIns="271815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smtClean="0">
              <a:solidFill>
                <a:srgbClr val="00B050"/>
              </a:solidFill>
            </a:rPr>
            <a:t>Отсутствие транспортной инфраструктуры</a:t>
          </a:r>
          <a:endParaRPr lang="ru-RU" sz="2400" b="1">
            <a:solidFill>
              <a:srgbClr val="00B050"/>
            </a:solidFill>
          </a:endParaRPr>
        </a:p>
      </dsp:txBody>
      <dsp:txXfrm>
        <a:off x="7085070" y="2034192"/>
        <a:ext cx="4086511" cy="856111"/>
      </dsp:txXfrm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/>
          <dgm:rule type="h" fact="1.5"/>
          <dgm:rule type="primFontSz" val="5"/>
          <dgm:rule type="h" val="INF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/>
            </dgm:ruleLst>
          </dgm:layoutNode>
        </dgm:layoutNode>
      </dgm:forEach>
    </dgm:forEach>
  </dgm:layoutNode>
</dgm:layoutDef>
</file>

<file path=ppt/diagrams/layout2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9/3/layout/IncreasingArrowsProcess#1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txAnchorVert" val="t"/>
            </dgm:alg>
            <dgm:shape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txAnchorVert" val="t"/>
            </dgm:alg>
            <dgm:shape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txAnchorVert" val="t"/>
            </dgm:alg>
            <dgm:shape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txAnchorVert" val="t"/>
            </dgm:alg>
            <dgm:shape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txAnchorVert" val="t"/>
            </dgm:alg>
            <dgm:shape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a="http://schemas.openxmlformats.org/drawingml/2006/main" xmlns:dgm="http://schemas.openxmlformats.org/drawingml/2006/diagram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0BA28CE6-C2B3-4F72-B502-5B3DFC1AD26A}" type="datetimeFigureOut">
              <a:rPr lang="ru-RU" smtClean="0"/>
              <a:t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D4C045F5-B8AC-48AF-9399-B69225841A44}" type="slidenum">
              <a:rPr lang="ru-RU" smtClean="0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045F5-B8AC-48AF-9399-B69225841A44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045F5-B8AC-48AF-9399-B69225841A44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3" y="3429005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5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74AA-E26A-4A38-8B38-7625A2EED1E0}" type="datetimeFigureOut">
              <a:rPr lang="ru-RU" smtClean="0">
                <a:solidFill>
                  <a:srgbClr val="073E87"/>
                </a:solidFill>
              </a:rPr>
              <a:t/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5878-76DC-4595-9536-D8E08AE951BA}" type="slidenum">
              <a:rPr lang="ru-RU" smtClean="0">
                <a:solidFill>
                  <a:srgbClr val="073E87"/>
                </a:solidFill>
              </a:rPr>
              <a:t/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20D1CFF-3C9F-4997-8651-26C369D0F609}" type="datetimeFigureOut">
              <a:rPr lang="ru-RU" smtClean="0"/>
              <a:t/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158C123-2221-44AF-A8CE-285BD7B03764}" type="slidenum">
              <a:rPr lang="ru-RU" smtClean="0"/>
              <a:t/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D1CFF-3C9F-4997-8651-26C369D0F609}" type="datetimeFigureOut">
              <a:rPr lang="ru-RU" smtClean="0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8C123-2221-44AF-A8CE-285BD7B03764}" type="slidenum">
              <a:rPr lang="ru-RU" smtClean="0"/>
              <a:t/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slideLayout" Target="../slideLayouts/slideLayout3.xml" /><Relationship Id="rId3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9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defTabSz="914400"/>
            <a:fld id="{8EFC74AA-E26A-4A38-8B38-7625A2EED1E0}" type="datetimeFigureOut">
              <a:rPr lang="ru-RU" smtClean="0">
                <a:solidFill>
                  <a:srgbClr val="073E87"/>
                </a:solidFill>
              </a:rPr>
              <a:t/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8" y="6250169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defTabSz="914400"/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2" y="6250168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defTabSz="914400"/>
            <a:fld id="{F7505878-76DC-4595-9536-D8E08AE951BA}" type="slidenum">
              <a:rPr lang="ru-RU" smtClean="0">
                <a:solidFill>
                  <a:srgbClr val="073E87"/>
                </a:solidFill>
              </a:rPr>
              <a:t/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60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Tx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580" indent="-274320" algn="l" defTabSz="914400" rtl="0" eaLnBrk="1" latinLnBrk="0" hangingPunct="1">
        <a:spcBef>
          <a:spcPct val="20000"/>
        </a:spcBef>
        <a:buClr>
          <a:schemeClr val="accent1"/>
        </a:buClr>
        <a:buSzTx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980" indent="-228600" algn="l" defTabSz="914400" rtl="0" eaLnBrk="1" latinLnBrk="0" hangingPunct="1">
        <a:spcBef>
          <a:spcPct val="20000"/>
        </a:spcBef>
        <a:buClr>
          <a:schemeClr val="accent1"/>
        </a:buClr>
        <a:buSzTx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Tx/>
        <a:buFont typeface="Symbol" panose="05050102010706020507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Tx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 flipH="1"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defTabSz="914400"/>
            <a:fld id="{8EFC74AA-E26A-4A38-8B38-7625A2EED1E0}" type="datetimeFigureOut">
              <a:rPr lang="ru-RU" smtClean="0">
                <a:solidFill>
                  <a:srgbClr val="073E87"/>
                </a:solidFill>
              </a:rPr>
              <a:t/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defTabSz="914400"/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 flipH="1"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flipH="1"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 flipH="1"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defTabSz="914400"/>
            <a:fld id="{F7505878-76DC-4595-9536-D8E08AE951BA}" type="slidenum">
              <a:rPr lang="ru-RU" smtClean="0">
                <a:solidFill>
                  <a:srgbClr val="073E87"/>
                </a:solidFill>
              </a:rPr>
              <a:t/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</p:sldLayoutIdLst>
  <p:transition/>
  <p:timing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 panose="05000000000000000000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 panose="05020102010507070707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jpeg" /><Relationship Id="rId4" Type="http://schemas.openxmlformats.org/officeDocument/2006/relationships/image" Target="../media/image4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jpeg" /><Relationship Id="rId3" Type="http://schemas.openxmlformats.org/officeDocument/2006/relationships/image" Target="../media/image17.jpeg" /><Relationship Id="rId4" Type="http://schemas.openxmlformats.org/officeDocument/2006/relationships/image" Target="../media/image18.jpeg" /><Relationship Id="rId5" Type="http://schemas.openxmlformats.org/officeDocument/2006/relationships/image" Target="../media/image19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0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1.jpeg" /><Relationship Id="rId3" Type="http://schemas.openxmlformats.org/officeDocument/2006/relationships/image" Target="../media/image22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3.jpeg" /><Relationship Id="rId3" Type="http://schemas.openxmlformats.org/officeDocument/2006/relationships/image" Target="../media/image24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5.jpeg" /><Relationship Id="rId3" Type="http://schemas.openxmlformats.org/officeDocument/2006/relationships/image" Target="../media/image26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7.png" /><Relationship Id="rId3" Type="http://schemas.openxmlformats.org/officeDocument/2006/relationships/image" Target="../media/image28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9.jpeg" /><Relationship Id="rId3" Type="http://schemas.openxmlformats.org/officeDocument/2006/relationships/image" Target="../media/image30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1.jpeg" /><Relationship Id="rId3" Type="http://schemas.openxmlformats.org/officeDocument/2006/relationships/image" Target="../media/image3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diagramLayout" Target="../diagrams/layout2.xml" /><Relationship Id="rId11" Type="http://schemas.openxmlformats.org/officeDocument/2006/relationships/diagramQuickStyle" Target="../diagrams/quickStyle2.xml" /><Relationship Id="rId12" Type="http://schemas.openxmlformats.org/officeDocument/2006/relationships/diagramColors" Target="../diagrams/colors2.xml" /><Relationship Id="rId13" Type="http://schemas.openxmlformats.org/officeDocument/2006/relationships/image" Target="../media/image5.jpeg" /><Relationship Id="rId14" Type="http://schemas.openxmlformats.org/officeDocument/2006/relationships/image" Target="../media/image6.jpeg" /><Relationship Id="rId2" Type="http://schemas.openxmlformats.org/officeDocument/2006/relationships/notesSlide" Target="../notesSlides/notesSlide2.xml" /><Relationship Id="rId3" Type="http://schemas.microsoft.com/office/2007/relationships/diagramDrawing" Target="../diagrams/drawing1.xml" /><Relationship Id="rId4" Type="http://schemas.openxmlformats.org/officeDocument/2006/relationships/diagramData" Target="../diagrams/data1.xml" /><Relationship Id="rId5" Type="http://schemas.openxmlformats.org/officeDocument/2006/relationships/diagramLayout" Target="../diagrams/layout1.xml" /><Relationship Id="rId6" Type="http://schemas.openxmlformats.org/officeDocument/2006/relationships/diagramQuickStyle" Target="../diagrams/quickStyle1.xml" /><Relationship Id="rId7" Type="http://schemas.openxmlformats.org/officeDocument/2006/relationships/diagramColors" Target="../diagrams/colors1.xml" /><Relationship Id="rId8" Type="http://schemas.microsoft.com/office/2007/relationships/diagramDrawing" Target="../diagrams/drawing2.xml" /><Relationship Id="rId9" Type="http://schemas.openxmlformats.org/officeDocument/2006/relationships/diagramData" Target="../diagrams/data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3.jpeg" /><Relationship Id="rId3" Type="http://schemas.openxmlformats.org/officeDocument/2006/relationships/image" Target="../media/image34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5.jpeg" /><Relationship Id="rId3" Type="http://schemas.openxmlformats.org/officeDocument/2006/relationships/image" Target="../media/image36.jpeg" /><Relationship Id="rId4" Type="http://schemas.openxmlformats.org/officeDocument/2006/relationships/image" Target="../media/image37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8.jpeg" /><Relationship Id="rId3" Type="http://schemas.openxmlformats.org/officeDocument/2006/relationships/image" Target="../media/image39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0.jpeg" /><Relationship Id="rId3" Type="http://schemas.openxmlformats.org/officeDocument/2006/relationships/image" Target="../media/image41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2.jpeg" /><Relationship Id="rId3" Type="http://schemas.openxmlformats.org/officeDocument/2006/relationships/image" Target="../media/image43.jpeg" /><Relationship Id="rId4" Type="http://schemas.openxmlformats.org/officeDocument/2006/relationships/image" Target="../media/image44.jpeg" /><Relationship Id="rId5" Type="http://schemas.openxmlformats.org/officeDocument/2006/relationships/image" Target="../media/image45.jpeg" /><Relationship Id="rId6" Type="http://schemas.openxmlformats.org/officeDocument/2006/relationships/image" Target="../media/image46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image" Target="../media/image11.jpeg" /><Relationship Id="rId4" Type="http://schemas.openxmlformats.org/officeDocument/2006/relationships/image" Target="../media/image12.jpeg" /><Relationship Id="rId5" Type="http://schemas.openxmlformats.org/officeDocument/2006/relationships/image" Target="../media/image13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jpeg" /><Relationship Id="rId3" Type="http://schemas.openxmlformats.org/officeDocument/2006/relationships/image" Target="../media/image15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43839" y="195208"/>
            <a:ext cx="12048161" cy="22808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общеобразовательное учреждение </a:t>
            </a:r>
            <a:endParaRPr lang="ru-RU" sz="28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школа № 156 </a:t>
            </a:r>
            <a:r>
              <a:rPr lang="ru-RU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имени </a:t>
            </a:r>
            <a:r>
              <a:rPr lang="ru-RU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Героя Советского Союза Ерофеева Г.П.</a:t>
            </a:r>
            <a:r>
              <a:rPr lang="ru-RU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успеха в </a:t>
            </a:r>
            <a:r>
              <a:rPr lang="ru-RU" sz="36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 - к </a:t>
            </a:r>
            <a:r>
              <a:rPr lang="ru-RU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успеху в жизни»</a:t>
            </a:r>
            <a:endParaRPr lang="ru-RU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621" y="2791751"/>
            <a:ext cx="5702487" cy="379912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1\Desktop\ш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6688" y="2781477"/>
            <a:ext cx="5476126" cy="372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77334" y="318499"/>
            <a:ext cx="8596668" cy="6174768"/>
          </a:xfrm>
        </p:spPr>
        <p:txBody>
          <a:bodyPr/>
          <a:lstStyle/>
          <a:p>
            <a:pPr marL="0" lvl="0" indent="0" algn="ctr">
              <a:buClr>
                <a:srgbClr val="A5B592"/>
              </a:buClr>
              <a:buNone/>
            </a:pPr>
            <a:r>
              <a:rPr lang="ru-RU" sz="36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Музей образовательного учреждения «Память сердца</a:t>
            </a:r>
            <a:r>
              <a:rPr lang="ru-RU" sz="3600" b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»</a:t>
            </a:r>
            <a:endParaRPr lang="ru-RU" sz="3600" b="1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0" lvl="0" indent="0" algn="ctr">
              <a:buClr>
                <a:srgbClr val="A5B592"/>
              </a:buClr>
              <a:buNone/>
            </a:pPr>
            <a:endParaRPr lang="ru-RU" sz="3600" b="1">
              <a:solidFill>
                <a:srgbClr val="00B050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2051" name="Picture 3" descr="C:\Users\1\Desktop\8ef1b78ef551488a260b0753c523292c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9682" b="12321"/>
          <a:stretch>
            <a:fillRect/>
          </a:stretch>
        </p:blipFill>
        <p:spPr bwMode="auto">
          <a:xfrm>
            <a:off x="9359758" y="-1"/>
            <a:ext cx="2882756" cy="334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esktop\8ef1b78ef551488a260b0753c523292c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866490"/>
            <a:ext cx="6612275" cy="399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\Desktop\8ef1b78ef551488a260b0753c523292c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2275" y="2948683"/>
            <a:ext cx="5760379" cy="390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1\Desktop\8ef1b78ef551488a260b0753c523292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5888" y="1674686"/>
            <a:ext cx="6503542" cy="457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350" y="390418"/>
            <a:ext cx="9422162" cy="100572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err="1" smtClean="0">
                <a:solidFill>
                  <a:srgbClr val="FF0000"/>
                </a:solidFill>
              </a:rPr>
              <a:t>Увекочение памяти героя Советского Союза</a:t>
            </a:r>
            <a:br>
              <a:rPr lang="ru-RU" b="1" err="1" smtClean="0">
                <a:solidFill>
                  <a:srgbClr val="FF0000"/>
                </a:solidFill>
              </a:rPr>
            </a:br>
            <a:r>
              <a:rPr lang="ru-RU" b="1" err="1" smtClean="0">
                <a:solidFill>
                  <a:srgbClr val="FF0000"/>
                </a:solidFill>
              </a:rPr>
              <a:t>Ерофеева Григория Петровича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791" y="1773149"/>
            <a:ext cx="3962400" cy="4997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48561" y="318499"/>
            <a:ext cx="10562594" cy="61131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Музей образовательного учреждения </a:t>
            </a:r>
            <a:endParaRPr lang="ru-RU" sz="3600" b="1" smtClean="0">
              <a:solidFill>
                <a:srgbClr val="FF0000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0" indent="0" algn="ctr">
              <a:buNone/>
            </a:pPr>
            <a:r>
              <a:rPr lang="ru-RU" sz="3600" b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«Память </a:t>
            </a:r>
            <a:r>
              <a:rPr lang="ru-RU" sz="36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сердца</a:t>
            </a:r>
            <a:r>
              <a:rPr lang="ru-RU" sz="3600" b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»</a:t>
            </a:r>
            <a:endParaRPr lang="ru-RU" sz="3600" b="1" smtClean="0">
              <a:solidFill>
                <a:srgbClr val="FF0000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0" indent="0" algn="ctr">
              <a:buNone/>
            </a:pPr>
            <a:endParaRPr lang="ru-RU" sz="36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1\Desktop\8ef1b78ef551488a260b0753c523292c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9" r="15983" b="8059"/>
          <a:stretch>
            <a:fillRect/>
          </a:stretch>
        </p:blipFill>
        <p:spPr bwMode="auto">
          <a:xfrm>
            <a:off x="318770" y="2002790"/>
            <a:ext cx="4921250" cy="396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1\Desktop\20230502_122213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4" t="10122" b="3498"/>
          <a:stretch>
            <a:fillRect/>
          </a:stretch>
        </p:blipFill>
        <p:spPr bwMode="auto">
          <a:xfrm rot="10800000">
            <a:off x="5389879" y="2002790"/>
            <a:ext cx="4770755" cy="396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047" y="246580"/>
            <a:ext cx="11085815" cy="8424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К</a:t>
            </a:r>
            <a:r>
              <a:rPr lang="ru-RU" sz="28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ачество образовательной среды, внедрение эффективных управленческих практик</a:t>
            </a:r>
            <a:endParaRPr lang="ru-RU" sz="280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</p:nvPr>
        </p:nvGraphicFramePr>
        <p:xfrm>
          <a:off x="143839" y="1078788"/>
          <a:ext cx="11486507" cy="5643371"/>
        </p:xfrm>
        <a:graphic>
          <a:graphicData uri="http://schemas.openxmlformats.org/drawingml/2006/table">
            <a:tbl>
              <a:tblPr firstRow="1" firstCol="1" bandRow="1"/>
              <a:tblGrid>
                <a:gridCol w="1571945"/>
                <a:gridCol w="1438382"/>
                <a:gridCol w="2044558"/>
                <a:gridCol w="2003460"/>
                <a:gridCol w="2208944"/>
                <a:gridCol w="2219218"/>
              </a:tblGrid>
              <a:tr h="297647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GB" sz="1800" b="1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Показатели</a:t>
                      </a:r>
                      <a:endParaRPr lang="ru-RU" sz="1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GB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</a:t>
                      </a:r>
                      <a:r>
                        <a:rPr kumimoji="0" lang="ru-RU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19</a:t>
                      </a:r>
                      <a:r>
                        <a:rPr kumimoji="0" lang="en-GB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/</a:t>
                      </a:r>
                      <a:r>
                        <a:rPr kumimoji="0" lang="ru-RU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</a:t>
                      </a:r>
                      <a:endParaRPr lang="ru-RU" sz="1800" b="1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GB" sz="18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</a:t>
                      </a:r>
                      <a:r>
                        <a:rPr lang="ru-RU" sz="18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</a:t>
                      </a:r>
                      <a:r>
                        <a:rPr lang="en-GB" sz="18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/</a:t>
                      </a:r>
                      <a:r>
                        <a:rPr lang="ru-RU" sz="1800" b="1" smtClean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21</a:t>
                      </a:r>
                      <a:endParaRPr lang="ru-RU" sz="1800" b="1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GB" sz="18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</a:t>
                      </a:r>
                      <a:r>
                        <a:rPr lang="ru-RU" sz="18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21</a:t>
                      </a:r>
                      <a:r>
                        <a:rPr lang="en-GB" sz="18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/</a:t>
                      </a:r>
                      <a:r>
                        <a:rPr lang="ru-RU" sz="1800" b="1" smtClean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22</a:t>
                      </a:r>
                      <a:endParaRPr lang="ru-RU" sz="1800" b="1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GB" sz="18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</a:t>
                      </a:r>
                      <a:r>
                        <a:rPr lang="ru-RU" sz="18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22</a:t>
                      </a:r>
                      <a:r>
                        <a:rPr lang="en-GB" sz="18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/</a:t>
                      </a:r>
                      <a:r>
                        <a:rPr lang="ru-RU" sz="1800" b="1" smtClean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23</a:t>
                      </a:r>
                      <a:endParaRPr lang="ru-RU" sz="1800" b="1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 b="1" smtClean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2023-24</a:t>
                      </a:r>
                      <a:endParaRPr lang="ru-RU" sz="1800" b="1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1493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 b="1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Наличие</a:t>
                      </a:r>
                      <a:r>
                        <a:rPr lang="ru-RU" sz="1600" b="1" baseline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статуса 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городской площадки 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1. по работе с молодыми педагогами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. «Цифровая образовательная среда» 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2.  «Работа с молодыми педагогами».  3.Городская базовая опорная площадка, реализующая проекты Красноярского педагогического Хакатона.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.«Цифровая образовательная среда» .               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«Работа с молодыми педагогами» 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«Разработка модели единого социально-педагогического пространства конструктивного взаимодействия образовательной организации с родителями».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1.по формирования Цифровой образовательной среды (внедрение технологии смешанного обучения);                </a:t>
                      </a:r>
                      <a:endParaRPr lang="ru-RU" sz="160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2.разработческая площадка по работе с молодыми педагогами</a:t>
                      </a:r>
                      <a:endParaRPr lang="ru-RU" sz="160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3.разработческая площадка по формированию инклюзивной культуры участников образовательного процесса.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3175"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 smtClean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1.развитие инклюзивной культуры;</a:t>
                      </a:r>
                      <a:endParaRPr lang="ru-RU" sz="200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175"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 smtClean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2.обеспечение психолого-педагогического сопровождения процесса обучения, социальной, языковой и культурной адаптации детей, для которых русский язык не является родным;</a:t>
                      </a:r>
                      <a:endParaRPr lang="ru-RU" sz="2000" smtClean="0">
                        <a:effectLst/>
                        <a:latin typeface="Calibri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marL="3175"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 smtClean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3.освоение эффективных практик наставнической деятельности;</a:t>
                      </a:r>
                      <a:endParaRPr lang="ru-RU" sz="2000" smtClean="0">
                        <a:effectLst/>
                        <a:latin typeface="Calibri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marL="3175"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 smtClean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4.формирование финансовой грамотности.</a:t>
                      </a:r>
                      <a:endParaRPr lang="ru-RU" sz="2000" smtClean="0">
                        <a:effectLst/>
                        <a:latin typeface="Calibri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287" y="0"/>
            <a:ext cx="10850270" cy="924675"/>
          </a:xfrm>
        </p:spPr>
        <p:txBody>
          <a:bodyPr/>
          <a:lstStyle/>
          <a:p>
            <a:pPr algn="ctr"/>
            <a:r>
              <a:rPr lang="ru-RU" sz="2500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К</a:t>
            </a:r>
            <a:r>
              <a:rPr lang="ru-RU" sz="25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ачество образовательной среды, внедрение эффективных управленческих практик</a:t>
            </a:r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</p:nvPr>
        </p:nvGraphicFramePr>
        <p:xfrm>
          <a:off x="102742" y="984568"/>
          <a:ext cx="11424862" cy="5239020"/>
        </p:xfrm>
        <a:graphic>
          <a:graphicData uri="http://schemas.openxmlformats.org/drawingml/2006/table">
            <a:tbl>
              <a:tblPr firstRow="1" firstCol="1" bandRow="1"/>
              <a:tblGrid>
                <a:gridCol w="1489752"/>
                <a:gridCol w="904126"/>
                <a:gridCol w="2178122"/>
                <a:gridCol w="2578813"/>
                <a:gridCol w="2250041"/>
                <a:gridCol w="2024008"/>
              </a:tblGrid>
              <a:tr h="577104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GB" sz="1800" b="1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Показатели</a:t>
                      </a:r>
                      <a:endParaRPr lang="ru-RU" sz="1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GB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</a:t>
                      </a:r>
                      <a:r>
                        <a:rPr kumimoji="0" lang="ru-RU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19</a:t>
                      </a:r>
                      <a:r>
                        <a:rPr kumimoji="0" lang="en-GB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/</a:t>
                      </a:r>
                      <a:r>
                        <a:rPr kumimoji="0" lang="ru-RU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</a:t>
                      </a:r>
                      <a:endParaRPr lang="ru-RU" sz="1800" b="1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GB" sz="18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</a:t>
                      </a:r>
                      <a:r>
                        <a:rPr lang="ru-RU" sz="18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</a:t>
                      </a:r>
                      <a:r>
                        <a:rPr lang="en-GB" sz="18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/</a:t>
                      </a:r>
                      <a:r>
                        <a:rPr lang="ru-RU" sz="1800" b="1" smtClean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21</a:t>
                      </a:r>
                      <a:endParaRPr lang="ru-RU" sz="1800" b="1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GB" sz="18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</a:t>
                      </a:r>
                      <a:r>
                        <a:rPr lang="ru-RU" sz="18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21</a:t>
                      </a:r>
                      <a:r>
                        <a:rPr lang="en-GB" sz="18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/</a:t>
                      </a:r>
                      <a:r>
                        <a:rPr lang="ru-RU" sz="1800" b="1" smtClean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22</a:t>
                      </a:r>
                      <a:endParaRPr lang="ru-RU" sz="1800" b="1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GB" sz="18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</a:t>
                      </a:r>
                      <a:r>
                        <a:rPr lang="ru-RU" sz="18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22</a:t>
                      </a:r>
                      <a:r>
                        <a:rPr lang="en-GB" sz="18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/</a:t>
                      </a:r>
                      <a:r>
                        <a:rPr lang="ru-RU" sz="1800" b="1" smtClean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23</a:t>
                      </a:r>
                      <a:endParaRPr lang="ru-RU" sz="1800" b="1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 b="1" smtClean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2023-24</a:t>
                      </a:r>
                      <a:endParaRPr lang="ru-RU" sz="1800" b="1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1382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Количество реализованных </a:t>
                      </a:r>
                      <a:r>
                        <a:rPr lang="ru-RU" sz="1400" b="1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инфраструктур-ных 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проектов, включенных в городской каталог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 инфраструктурный проект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«Сопровождение предметных (онлайн) дистанционных уроков»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4 инфраструктурных  </a:t>
                      </a:r>
                      <a:r>
                        <a:rPr lang="ru-RU" sz="140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проекта: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4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-Номинация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 Предметно-пространственная среда как место детской самореализации»,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4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-Организация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дистанционного обучения,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4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-Здоровье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безопасность,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4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-Открытый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 онлайн-конкурс «Урок в городе»).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 инфраструктурных </a:t>
                      </a:r>
                      <a:r>
                        <a:rPr lang="ru-RU" sz="140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проекта: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-номинация «Предметно-пространственная среда как место детской самореализации» </a:t>
                      </a:r>
                      <a:r>
                        <a:rPr lang="ru-RU" sz="140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(«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Кабинет финансовой </a:t>
                      </a:r>
                      <a:r>
                        <a:rPr lang="ru-RU" sz="140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грамотности»),</a:t>
                      </a:r>
                      <a:endParaRPr lang="ru-RU" sz="140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номинация «Цифровая образовательная среда школы» (проект «Студия звукозаписи»).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5 инфраструктурных проектов:</a:t>
                      </a:r>
                      <a:endParaRPr kumimoji="0" lang="ru-RU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 smtClean="0">
                          <a:effectLst/>
                          <a:latin typeface="Times New Roman" panose="02020603050405020304"/>
                          <a:ea typeface="Calibri" panose="020f0502020204030204"/>
                        </a:rPr>
                        <a:t>номинации                          -«Развитие способностей и талантов у детей» (театр,</a:t>
                      </a:r>
                      <a:r>
                        <a:rPr lang="ru-RU" sz="1400" baseline="0" smtClean="0">
                          <a:effectLst/>
                          <a:latin typeface="Times New Roman" panose="02020603050405020304"/>
                          <a:ea typeface="Calibri" panose="020f0502020204030204"/>
                        </a:rPr>
                        <a:t> вокальная студия, клуб скорочтения</a:t>
                      </a:r>
                      <a:r>
                        <a:rPr lang="ru-RU" sz="1400" smtClean="0">
                          <a:effectLst/>
                          <a:latin typeface="Times New Roman" panose="02020603050405020304"/>
                          <a:ea typeface="Calibri" panose="020f0502020204030204"/>
                        </a:rPr>
                        <a:t>),</a:t>
                      </a:r>
                      <a:endParaRPr lang="ru-RU" sz="140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 smtClean="0">
                          <a:effectLst/>
                          <a:latin typeface="Times New Roman" panose="02020603050405020304"/>
                          <a:ea typeface="Calibri" panose="020f0502020204030204"/>
                        </a:rPr>
                        <a:t>- «Создание культурно-воспитывающей инициативной среды для самоопределения, проб и самореализации обучающихся» (мастерская технологий моды) , «Открытый Городской онлайн-конкурс «Урок в городе».</a:t>
                      </a:r>
                      <a:endParaRPr lang="ru-RU" sz="14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380342" cy="8041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К</a:t>
            </a:r>
            <a:r>
              <a:rPr lang="ru-RU" sz="25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ачество образовательной среды, внедрение эффективных управленческих практик</a:t>
            </a:r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078" y="1371600"/>
            <a:ext cx="3616504" cy="537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1\Desktop\ф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7479" y="1371600"/>
            <a:ext cx="7154238" cy="530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133762" cy="783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К</a:t>
            </a:r>
            <a:r>
              <a:rPr lang="ru-RU" sz="31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ачество образовательной среды, внедрение эффективных управленческих практик</a:t>
            </a:r>
            <a:endParaRPr lang="ru-RU" sz="3100"/>
          </a:p>
        </p:txBody>
      </p:sp>
      <p:pic>
        <p:nvPicPr>
          <p:cNvPr id="11266" name="Picture 2" descr="C:\Users\1\Downloads\Screenshot_20240120_131003_edit_394496874007323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" t="24550" r="3731" b="4014"/>
          <a:stretch>
            <a:fillRect/>
          </a:stretch>
        </p:blipFill>
        <p:spPr bwMode="auto">
          <a:xfrm>
            <a:off x="228459" y="1833937"/>
            <a:ext cx="5391505" cy="463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1\Downloads\Screenshot_20240120_130928_edit_394658347266845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01"/>
          <a:stretch>
            <a:fillRect/>
          </a:stretch>
        </p:blipFill>
        <p:spPr bwMode="auto">
          <a:xfrm>
            <a:off x="6031644" y="1833938"/>
            <a:ext cx="5578154" cy="463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19" y="274638"/>
            <a:ext cx="11599523" cy="865793"/>
          </a:xfrm>
        </p:spPr>
        <p:txBody>
          <a:bodyPr>
            <a:no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К</a:t>
            </a:r>
            <a:r>
              <a:rPr lang="ru-RU" sz="28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ачество образовательной среды, внедрение эффективных управленческих практик</a:t>
            </a:r>
            <a:endParaRPr lang="ru-RU" sz="280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0724" y="1910993"/>
            <a:ext cx="4319323" cy="6932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Объект 7" descr="K:\ОТЧЕТЫ 2022- 2023\ОТЧЕТЫ АВГУСТ  2023\ТЕАТР\20230803_163425.jpg"/>
          <p:cNvPicPr>
            <a:picLocks noGrp="1"/>
          </p:cNvPicPr>
          <p:nvPr>
            <p:ph sz="quarter" idx="1"/>
          </p:nvPr>
        </p:nvPicPr>
        <p:blipFill>
          <a:blip r:embed="rId3"/>
          <a:srcRect t="10825"/>
          <a:stretch>
            <a:fillRect/>
          </a:stretch>
        </p:blipFill>
        <p:spPr bwMode="auto">
          <a:xfrm>
            <a:off x="523982" y="1828800"/>
            <a:ext cx="6010382" cy="4926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3164" y="130801"/>
            <a:ext cx="10784440" cy="804147"/>
          </a:xfrm>
        </p:spPr>
        <p:txBody>
          <a:bodyPr>
            <a:no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К</a:t>
            </a:r>
            <a:r>
              <a:rPr lang="ru-RU" sz="28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ачество образовательной среды, внедрение эффективных управленческих практик</a:t>
            </a:r>
            <a:endParaRPr lang="ru-RU" sz="28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65" y="1350645"/>
            <a:ext cx="5593715" cy="45497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3" t="16175" r="2935" b="1"/>
          <a:stretch>
            <a:fillRect/>
          </a:stretch>
        </p:blipFill>
        <p:spPr>
          <a:xfrm>
            <a:off x="6177280" y="1350645"/>
            <a:ext cx="5241925" cy="455041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1092665" cy="5883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К</a:t>
            </a:r>
            <a:r>
              <a:rPr lang="ru-RU" sz="31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ачество образовательной среды, внедрение эффективных управленческих практик</a:t>
            </a:r>
            <a:endParaRPr lang="ru-RU" sz="31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1\Downloads\IMG_20231222_131348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483" y="1573409"/>
            <a:ext cx="5815173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1\Downloads\IMG_20231222_131612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5" b="31428"/>
          <a:stretch>
            <a:fillRect/>
          </a:stretch>
        </p:blipFill>
        <p:spPr bwMode="auto">
          <a:xfrm>
            <a:off x="6500115" y="1582222"/>
            <a:ext cx="5202150" cy="491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" name="Схема 5"/>
          <p:cNvGraphicFramePr/>
          <p:nvPr/>
        </p:nvGraphicFramePr>
        <p:xfrm>
          <a:off x="628806" y="264462"/>
          <a:ext cx="9613861" cy="845147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</p:nvPr>
        </p:nvGraphicFramePr>
        <p:xfrm>
          <a:off x="180304" y="991674"/>
          <a:ext cx="11756684" cy="5679582"/>
        </p:xfrm>
        <a:graphic>
          <a:graphicData uri="http://schemas.openxmlformats.org/drawingml/2006/diagram">
            <dgm:relIds xmlns:dgm="http://schemas.openxmlformats.org/drawingml/2006/diagram" r:dm="rId9" r:lo="rId10" r:qs="rId11" r:cs="rId12"/>
          </a:graphicData>
        </a:graphic>
      </p:graphicFrame>
      <p:pic>
        <p:nvPicPr>
          <p:cNvPr id="10" name="Рисунок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0304" y="3154810"/>
            <a:ext cx="5563673" cy="3703190"/>
          </a:xfrm>
          <a:prstGeom prst="rect">
            <a:avLst/>
          </a:prstGeom>
        </p:spPr>
      </p:pic>
      <p:pic>
        <p:nvPicPr>
          <p:cNvPr id="11" name="Рисунок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85019" y="4056354"/>
            <a:ext cx="2632865" cy="263944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123488" cy="7630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К</a:t>
            </a:r>
            <a:r>
              <a:rPr lang="ru-RU" sz="31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ачество образовательной среды, внедрение эффективных управленческих практик</a:t>
            </a:r>
            <a:endParaRPr lang="ru-RU" sz="3100"/>
          </a:p>
        </p:txBody>
      </p:sp>
      <p:pic>
        <p:nvPicPr>
          <p:cNvPr id="4" name="Picture 4" descr="C:\Users\User\AppData\Local\Temp\Rar$DIa5612.25678\image-24-08-23-08-13-15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b="4160"/>
          <a:stretch>
            <a:fillRect/>
          </a:stretch>
        </p:blipFill>
        <p:spPr bwMode="auto">
          <a:xfrm>
            <a:off x="1758121" y="1680538"/>
            <a:ext cx="3811929" cy="487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User\AppData\Local\Temp\Rar$DIa5612.10987\image-24-08-23-08-13-10.jpe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441440" y="1680845"/>
            <a:ext cx="3793490" cy="487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1113213" cy="68085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К</a:t>
            </a:r>
            <a:r>
              <a:rPr lang="ru-RU" sz="31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ачество образовательной среды, внедрение эффективных управленческих практик</a:t>
            </a:r>
            <a:endParaRPr lang="ru-RU" sz="3100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2250" y="2010410"/>
            <a:ext cx="3740150" cy="4790440"/>
          </a:xfrm>
          <a:prstGeom prst="rect">
            <a:avLst/>
          </a:prstGeom>
        </p:spPr>
      </p:pic>
      <p:pic>
        <p:nvPicPr>
          <p:cNvPr id="7" name="Рисунок 1" descr="C:\Users\School 156\Downloads\IMG_20240412_08061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2270" y="889635"/>
            <a:ext cx="3420110" cy="4112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2" descr="C:\Users\School 156\Downloads\IMG_20240412_080404 (1).jpg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7842250" y="1892300"/>
            <a:ext cx="3778885" cy="490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К</a:t>
            </a:r>
            <a:r>
              <a:rPr lang="ru-RU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sym typeface="+mn-ea"/>
              </a:rPr>
              <a:t>ачество образовательной среды, внедрение эффективных управленческих практик</a:t>
            </a:r>
            <a:endParaRPr lang="ru-RU" altLang="en-US"/>
          </a:p>
        </p:txBody>
      </p:sp>
      <p:pic>
        <p:nvPicPr>
          <p:cNvPr id="8" name="Замещающее содержимое 7"/>
          <p:cNvPicPr>
            <a:picLocks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2725" y="2221230"/>
            <a:ext cx="5435600" cy="3683635"/>
          </a:xfrm>
          <a:prstGeom prst="rect">
            <a:avLst/>
          </a:prstGeom>
        </p:spPr>
      </p:pic>
      <p:pic>
        <p:nvPicPr>
          <p:cNvPr id="5" name="Изображение 4" descr="-5244731161425598784_121"/>
          <p:cNvPicPr>
            <a:picLocks noChangeAspect="1"/>
          </p:cNvPicPr>
          <p:nvPr/>
        </p:nvPicPr>
        <p:blipFill>
          <a:blip r:embed="rId3"/>
          <a:srcRect l="-569" t="793" r="-115025" b="7522"/>
          <a:stretch>
            <a:fillRect/>
          </a:stretch>
        </p:blipFill>
        <p:spPr>
          <a:xfrm>
            <a:off x="5805170" y="2221865"/>
            <a:ext cx="11984355" cy="3683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К</a:t>
            </a:r>
            <a:r>
              <a:rPr lang="ru-RU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sym typeface="+mn-ea"/>
              </a:rPr>
              <a:t>ачество образовательной среды, внедрение эффективных управленческих практик</a:t>
            </a:r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09600" y="1633855"/>
            <a:ext cx="4660900" cy="4820285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rcRect t="12722" b="22616"/>
          <a:stretch>
            <a:fillRect/>
          </a:stretch>
        </p:blipFill>
        <p:spPr>
          <a:xfrm>
            <a:off x="6155055" y="1633855"/>
            <a:ext cx="4856480" cy="482028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77403"/>
            <a:ext cx="10932464" cy="976044"/>
          </a:xfrm>
        </p:spPr>
        <p:txBody>
          <a:bodyPr>
            <a:normAutofit fontScale="90000"/>
          </a:bodyPr>
          <a:lstStyle/>
          <a:p>
            <a:pPr algn="ctr">
              <a:spcAft>
                <a:spcPct val="0"/>
              </a:spcAft>
            </a:pPr>
            <a:br>
              <a:rPr lang="ru-RU" b="1" smtClean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</a:br>
            <a:br>
              <a:rPr lang="ru-RU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</a:br>
            <a:br>
              <a:rPr lang="ru-RU" b="1" smtClean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</a:br>
            <a:br>
              <a:rPr lang="ru-RU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</a:br>
            <a:br>
              <a:rPr lang="ru-RU" b="1" smtClean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</a:br>
            <a:br>
              <a:rPr lang="ru-RU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</a:br>
            <a:br>
              <a:rPr lang="ru-RU" b="1" smtClean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</a:br>
            <a:br>
              <a:rPr lang="ru-RU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</a:br>
            <a:br>
              <a:rPr lang="ru-RU" b="1" smtClean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</a:br>
            <a:r>
              <a:rPr lang="ru-RU" sz="3600" b="1" smtClean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Кадровое </a:t>
            </a:r>
            <a:r>
              <a:rPr lang="ru-RU" sz="3600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обеспечение</a:t>
            </a:r>
            <a:br>
              <a:rPr lang="ru-RU" sz="360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</a:br>
            <a:endParaRPr lang="ru-RU" sz="360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</p:nvPr>
        </p:nvGraphicFramePr>
        <p:xfrm>
          <a:off x="534022" y="1315092"/>
          <a:ext cx="10716180" cy="4849401"/>
        </p:xfrm>
        <a:graphic>
          <a:graphicData uri="http://schemas.openxmlformats.org/drawingml/2006/table">
            <a:tbl>
              <a:tblPr firstRow="1" firstCol="1" bandRow="1"/>
              <a:tblGrid>
                <a:gridCol w="3138198"/>
                <a:gridCol w="1383241"/>
                <a:gridCol w="1626589"/>
                <a:gridCol w="1665013"/>
                <a:gridCol w="1588165"/>
                <a:gridCol w="1314974"/>
              </a:tblGrid>
              <a:tr h="651129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GB" sz="1800" b="1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Показатели</a:t>
                      </a:r>
                      <a:endParaRPr lang="ru-RU" sz="1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GB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</a:t>
                      </a:r>
                      <a:r>
                        <a:rPr kumimoji="0" lang="ru-RU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19</a:t>
                      </a:r>
                      <a:r>
                        <a:rPr kumimoji="0" lang="en-GB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/</a:t>
                      </a:r>
                      <a:r>
                        <a:rPr kumimoji="0" lang="ru-RU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</a:t>
                      </a:r>
                      <a:endParaRPr lang="ru-RU" sz="1800" b="1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GB" sz="18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</a:t>
                      </a:r>
                      <a:r>
                        <a:rPr lang="ru-RU" sz="18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</a:t>
                      </a:r>
                      <a:r>
                        <a:rPr lang="en-GB" sz="18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/</a:t>
                      </a:r>
                      <a:r>
                        <a:rPr lang="ru-RU" sz="1800" b="1" smtClean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21</a:t>
                      </a:r>
                      <a:endParaRPr lang="ru-RU" sz="1800" b="1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GB" sz="18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</a:t>
                      </a:r>
                      <a:r>
                        <a:rPr lang="ru-RU" sz="18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21</a:t>
                      </a:r>
                      <a:r>
                        <a:rPr lang="en-GB" sz="18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/</a:t>
                      </a:r>
                      <a:r>
                        <a:rPr lang="ru-RU" sz="1800" b="1" smtClean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22</a:t>
                      </a:r>
                      <a:endParaRPr lang="ru-RU" sz="1800" b="1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GB" sz="18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</a:t>
                      </a:r>
                      <a:r>
                        <a:rPr lang="ru-RU" sz="18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22</a:t>
                      </a:r>
                      <a:r>
                        <a:rPr lang="en-GB" sz="18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/</a:t>
                      </a:r>
                      <a:r>
                        <a:rPr lang="ru-RU" sz="1800" b="1" smtClean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23</a:t>
                      </a:r>
                      <a:endParaRPr lang="ru-RU" sz="1800" b="1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 b="1" smtClean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2023-24</a:t>
                      </a:r>
                      <a:endParaRPr lang="ru-RU" sz="1800" b="1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9424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Доля молодых педагогов до 35 лет  (% - от общего количества педагогов)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80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80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53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ts val="1265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52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7436" marR="574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ts val="1265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solidFill>
                            <a:srgbClr val="2C2D2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40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7436" marR="574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ts val="1265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solidFill>
                            <a:srgbClr val="2C2D2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47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7436" marR="574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ts val="1265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40</a:t>
                      </a:r>
                      <a:endParaRPr lang="ru-RU" sz="1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57436" marR="574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8848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Количество педагогических работников, имеющих: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первую квалификационную категорию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высшую квалификационную категорию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ru-RU" sz="180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endParaRPr lang="ru-RU" sz="1800" smtClean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180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10 чел</a:t>
                      </a:r>
                      <a:endParaRPr lang="ru-RU" sz="1800" smtClean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endParaRPr lang="ru-RU" sz="1800" smtClean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endParaRPr lang="ru-RU" sz="1800" smtClean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ctr"/>
                      <a:r>
                        <a:rPr lang="ru-RU" sz="180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5 чел</a:t>
                      </a:r>
                      <a:endParaRPr lang="ru-RU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ts val="1265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solidFill>
                            <a:srgbClr val="2C2D2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65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solidFill>
                            <a:srgbClr val="2C2D2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65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solidFill>
                            <a:srgbClr val="2C2D2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65"/>
                        </a:lnSpc>
                        <a:spcAft>
                          <a:spcPct val="0"/>
                        </a:spcAft>
                      </a:pPr>
                      <a:endParaRPr lang="ru-RU" sz="1800" smtClean="0">
                        <a:solidFill>
                          <a:srgbClr val="2C2D2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65"/>
                        </a:lnSpc>
                        <a:spcAft>
                          <a:spcPct val="0"/>
                        </a:spcAft>
                      </a:pPr>
                      <a:r>
                        <a:rPr lang="ru-RU" sz="1800" smtClean="0">
                          <a:solidFill>
                            <a:srgbClr val="2C2D2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21 </a:t>
                      </a:r>
                      <a:r>
                        <a:rPr lang="ru-RU" sz="1800">
                          <a:solidFill>
                            <a:srgbClr val="2C2D2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чел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65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solidFill>
                            <a:srgbClr val="2C2D2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65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solidFill>
                            <a:srgbClr val="2C2D2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65"/>
                        </a:lnSpc>
                        <a:spcAft>
                          <a:spcPct val="0"/>
                        </a:spcAft>
                      </a:pPr>
                      <a:endParaRPr lang="ru-RU" sz="1800" smtClean="0">
                        <a:solidFill>
                          <a:srgbClr val="2C2D2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65"/>
                        </a:lnSpc>
                        <a:spcAft>
                          <a:spcPct val="0"/>
                        </a:spcAft>
                      </a:pPr>
                      <a:endParaRPr lang="ru-RU" sz="1800" smtClean="0">
                        <a:solidFill>
                          <a:srgbClr val="2C2D2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65"/>
                        </a:lnSpc>
                        <a:spcAft>
                          <a:spcPct val="0"/>
                        </a:spcAft>
                      </a:pPr>
                      <a:r>
                        <a:rPr lang="ru-RU" sz="1800" smtClean="0">
                          <a:solidFill>
                            <a:srgbClr val="2C2D2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16 </a:t>
                      </a:r>
                      <a:r>
                        <a:rPr lang="ru-RU" sz="1800">
                          <a:solidFill>
                            <a:srgbClr val="2C2D2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чел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ts val="1265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solidFill>
                            <a:srgbClr val="2C2D2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65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solidFill>
                            <a:srgbClr val="2C2D2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65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solidFill>
                            <a:srgbClr val="2C2D2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65"/>
                        </a:lnSpc>
                        <a:spcAft>
                          <a:spcPct val="0"/>
                        </a:spcAft>
                      </a:pPr>
                      <a:endParaRPr lang="ru-RU" sz="1800" smtClean="0">
                        <a:solidFill>
                          <a:srgbClr val="2C2D2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65"/>
                        </a:lnSpc>
                        <a:spcAft>
                          <a:spcPct val="0"/>
                        </a:spcAft>
                      </a:pPr>
                      <a:r>
                        <a:rPr lang="ru-RU" sz="1800" smtClean="0">
                          <a:solidFill>
                            <a:srgbClr val="2C2D2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21 </a:t>
                      </a:r>
                      <a:r>
                        <a:rPr lang="ru-RU" sz="1800">
                          <a:solidFill>
                            <a:srgbClr val="2C2D2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чел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65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solidFill>
                            <a:srgbClr val="2C2D2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65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solidFill>
                            <a:srgbClr val="2C2D2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65"/>
                        </a:lnSpc>
                        <a:spcAft>
                          <a:spcPct val="0"/>
                        </a:spcAft>
                      </a:pPr>
                      <a:endParaRPr lang="ru-RU" sz="1800" smtClean="0">
                        <a:solidFill>
                          <a:srgbClr val="2C2D2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65"/>
                        </a:lnSpc>
                        <a:spcAft>
                          <a:spcPct val="0"/>
                        </a:spcAft>
                      </a:pPr>
                      <a:endParaRPr lang="ru-RU" sz="1800" smtClean="0">
                        <a:solidFill>
                          <a:srgbClr val="2C2D2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65"/>
                        </a:lnSpc>
                        <a:spcAft>
                          <a:spcPct val="0"/>
                        </a:spcAft>
                      </a:pPr>
                      <a:r>
                        <a:rPr lang="ru-RU" sz="1800" smtClean="0">
                          <a:solidFill>
                            <a:srgbClr val="2C2D2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800">
                          <a:solidFill>
                            <a:srgbClr val="2C2D2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чел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ts val="1265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solidFill>
                            <a:srgbClr val="2C2D2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65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solidFill>
                            <a:srgbClr val="2C2D2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65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solidFill>
                            <a:srgbClr val="2C2D2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65"/>
                        </a:lnSpc>
                        <a:spcAft>
                          <a:spcPct val="0"/>
                        </a:spcAft>
                      </a:pPr>
                      <a:endParaRPr lang="ru-RU" sz="1800" smtClean="0">
                        <a:solidFill>
                          <a:srgbClr val="2C2D2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65"/>
                        </a:lnSpc>
                        <a:spcAft>
                          <a:spcPct val="0"/>
                        </a:spcAft>
                      </a:pPr>
                      <a:r>
                        <a:rPr lang="ru-RU" sz="1800" smtClean="0">
                          <a:solidFill>
                            <a:srgbClr val="2C2D2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38 </a:t>
                      </a:r>
                      <a:r>
                        <a:rPr lang="ru-RU" sz="1800">
                          <a:solidFill>
                            <a:srgbClr val="2C2D2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чел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65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solidFill>
                            <a:srgbClr val="2C2D2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65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solidFill>
                            <a:srgbClr val="2C2D2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65"/>
                        </a:lnSpc>
                        <a:spcAft>
                          <a:spcPct val="0"/>
                        </a:spcAft>
                      </a:pPr>
                      <a:endParaRPr lang="ru-RU" sz="1800" smtClean="0">
                        <a:solidFill>
                          <a:srgbClr val="2C2D2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65"/>
                        </a:lnSpc>
                        <a:spcAft>
                          <a:spcPct val="0"/>
                        </a:spcAft>
                      </a:pPr>
                      <a:endParaRPr lang="ru-RU" sz="1800" smtClean="0">
                        <a:solidFill>
                          <a:srgbClr val="2C2D2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65"/>
                        </a:lnSpc>
                        <a:spcAft>
                          <a:spcPct val="0"/>
                        </a:spcAft>
                      </a:pPr>
                      <a:r>
                        <a:rPr lang="ru-RU" sz="1800" smtClean="0">
                          <a:solidFill>
                            <a:srgbClr val="2C2D2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28 </a:t>
                      </a:r>
                      <a:r>
                        <a:rPr lang="ru-RU" sz="1800">
                          <a:solidFill>
                            <a:srgbClr val="2C2D2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чел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ts val="1265"/>
                        </a:lnSpc>
                        <a:spcAft>
                          <a:spcPct val="0"/>
                        </a:spcAft>
                      </a:pPr>
                      <a:r>
                        <a:rPr lang="ru-RU" sz="1800" smtClean="0">
                          <a:solidFill>
                            <a:srgbClr val="2C2D2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  <a:sym typeface="+mn-ea"/>
                        </a:rPr>
                        <a:t>59 </a:t>
                      </a:r>
                      <a:r>
                        <a:rPr lang="ru-RU" sz="1800">
                          <a:solidFill>
                            <a:srgbClr val="2C2D2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  <a:sym typeface="+mn-ea"/>
                        </a:rPr>
                        <a:t>чел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65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solidFill>
                            <a:srgbClr val="2C2D2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  <a:sym typeface="+mn-ea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65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solidFill>
                            <a:srgbClr val="2C2D2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  <a:sym typeface="+mn-ea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65"/>
                        </a:lnSpc>
                        <a:spcAft>
                          <a:spcPct val="0"/>
                        </a:spcAft>
                      </a:pPr>
                      <a:endParaRPr lang="ru-RU" sz="1800" smtClean="0">
                        <a:solidFill>
                          <a:srgbClr val="2C2D2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65"/>
                        </a:lnSpc>
                        <a:spcAft>
                          <a:spcPct val="0"/>
                        </a:spcAft>
                      </a:pPr>
                      <a:endParaRPr lang="ru-RU" sz="1800" smtClean="0">
                        <a:solidFill>
                          <a:srgbClr val="2C2D2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65"/>
                        </a:lnSpc>
                        <a:spcAft>
                          <a:spcPct val="0"/>
                        </a:spcAft>
                      </a:pPr>
                      <a:r>
                        <a:rPr lang="ru-RU" sz="1800" smtClean="0">
                          <a:solidFill>
                            <a:srgbClr val="2C2D2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  <a:sym typeface="+mn-ea"/>
                        </a:rPr>
                        <a:t>24 </a:t>
                      </a:r>
                      <a:r>
                        <a:rPr lang="ru-RU" sz="1800">
                          <a:solidFill>
                            <a:srgbClr val="2C2D2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  <a:sym typeface="+mn-ea"/>
                        </a:rPr>
                        <a:t>чел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65"/>
                        </a:lnSpc>
                        <a:spcAft>
                          <a:spcPct val="0"/>
                        </a:spcAft>
                      </a:pPr>
                      <a:endParaRPr lang="ru-RU" sz="1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57436" marR="574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184935"/>
            <a:ext cx="10778351" cy="523982"/>
          </a:xfrm>
        </p:spPr>
        <p:txBody>
          <a:bodyPr>
            <a:no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Кадровое обеспечение</a:t>
            </a:r>
            <a:endParaRPr lang="ru-RU" sz="320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</p:nvPr>
        </p:nvGraphicFramePr>
        <p:xfrm>
          <a:off x="102870" y="852805"/>
          <a:ext cx="11240135" cy="5696585"/>
        </p:xfrm>
        <a:graphic>
          <a:graphicData uri="http://schemas.openxmlformats.org/drawingml/2006/table">
            <a:tbl>
              <a:tblPr firstRow="1" firstCol="1" bandRow="1"/>
              <a:tblGrid>
                <a:gridCol w="2476500"/>
                <a:gridCol w="1517650"/>
                <a:gridCol w="1729105"/>
                <a:gridCol w="1740535"/>
                <a:gridCol w="2007870"/>
                <a:gridCol w="1768475"/>
              </a:tblGrid>
              <a:tr h="348615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GB" sz="1800" b="1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Показатели</a:t>
                      </a:r>
                      <a:endParaRPr lang="ru-RU" sz="1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GB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</a:t>
                      </a:r>
                      <a:r>
                        <a:rPr kumimoji="0" lang="ru-RU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19</a:t>
                      </a:r>
                      <a:r>
                        <a:rPr kumimoji="0" lang="en-GB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/</a:t>
                      </a:r>
                      <a:r>
                        <a:rPr kumimoji="0" lang="ru-RU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</a:t>
                      </a:r>
                      <a:endParaRPr lang="ru-RU" sz="1800" b="1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GB" sz="18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</a:t>
                      </a:r>
                      <a:r>
                        <a:rPr lang="ru-RU" sz="18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</a:t>
                      </a:r>
                      <a:r>
                        <a:rPr lang="en-GB" sz="18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/</a:t>
                      </a:r>
                      <a:r>
                        <a:rPr lang="ru-RU" sz="1800" b="1" smtClean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21</a:t>
                      </a:r>
                      <a:endParaRPr lang="ru-RU" sz="1800" b="1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GB" sz="18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</a:t>
                      </a:r>
                      <a:r>
                        <a:rPr lang="ru-RU" sz="18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21</a:t>
                      </a:r>
                      <a:r>
                        <a:rPr lang="en-GB" sz="18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/</a:t>
                      </a:r>
                      <a:r>
                        <a:rPr lang="ru-RU" sz="1800" b="1" smtClean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22</a:t>
                      </a:r>
                      <a:endParaRPr lang="ru-RU" sz="1800" b="1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GB" sz="18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</a:t>
                      </a:r>
                      <a:r>
                        <a:rPr lang="ru-RU" sz="18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22</a:t>
                      </a:r>
                      <a:r>
                        <a:rPr lang="en-GB" sz="18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/</a:t>
                      </a:r>
                      <a:r>
                        <a:rPr lang="ru-RU" sz="1800" b="1" smtClean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23</a:t>
                      </a:r>
                      <a:endParaRPr lang="ru-RU" sz="1800" b="1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 b="1" smtClean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2023-24</a:t>
                      </a:r>
                      <a:endParaRPr lang="ru-RU" sz="1800" b="1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7970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Участие педагогических работников в городских профессиональных конкурсах (количество, наименование конкурса):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участников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победителей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1/Учитель года города </a:t>
                      </a:r>
                      <a:endParaRPr lang="ru-RU" sz="160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2/Педагогический дебют</a:t>
                      </a:r>
                      <a:endParaRPr kumimoji="0" lang="ru-RU" sz="1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ru-RU" sz="1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ru-RU" sz="1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ru-RU" sz="1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ru-RU" sz="1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1/Урок в городе  </a:t>
                      </a:r>
                      <a:endParaRPr kumimoji="0" lang="ru-RU" sz="1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kumimoji="0" lang="ru-RU" sz="1600" b="0" i="0" u="none" strike="noStrike" kern="18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2/ Учитель года </a:t>
                      </a:r>
                      <a:endParaRPr kumimoji="0" lang="ru-RU" sz="1600" b="0" i="0" u="none" strike="noStrike" kern="18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600" b="0" i="0" u="none" strike="noStrike" kern="18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2/Педагогический дебют</a:t>
                      </a:r>
                      <a:endParaRPr kumimoji="0" lang="ru-RU" sz="1600" b="0" i="0" u="none" strike="noStrike" kern="18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2/Лучший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педагог дополнительного </a:t>
                      </a:r>
                      <a:r>
                        <a:rPr lang="ru-RU" sz="160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образования</a:t>
                      </a:r>
                      <a:endParaRPr lang="ru-RU" sz="160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5/Урок в городе  </a:t>
                      </a:r>
                      <a:endParaRPr kumimoji="0" lang="ru-RU" sz="1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1/Физическая 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и спорт-альтернатива пагубным </a:t>
                      </a:r>
                      <a:r>
                        <a:rPr lang="ru-RU" sz="16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привычкам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600" b="0" i="0" u="none" strike="noStrike" kern="18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8/ Учитель года </a:t>
                      </a:r>
                      <a:endParaRPr kumimoji="0" lang="ru-RU" sz="1600" b="0" i="0" u="none" strike="noStrike" kern="18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ru-RU" sz="1600" b="0" i="0" u="none" strike="noStrike" kern="18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600" b="0" i="0" u="none" strike="noStrike" kern="18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2/Педагогический дебют</a:t>
                      </a:r>
                      <a:endParaRPr kumimoji="0" lang="ru-RU" sz="1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2/Лучший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педагог дополнительного </a:t>
                      </a:r>
                      <a:r>
                        <a:rPr lang="ru-RU" sz="160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образования</a:t>
                      </a:r>
                      <a:endParaRPr lang="ru-RU" sz="160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ts val="126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4/Урок в городе</a:t>
                      </a:r>
                      <a:endParaRPr kumimoji="0" lang="ru-RU" sz="1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65"/>
                        </a:lnSpc>
                        <a:spcAft>
                          <a:spcPct val="0"/>
                        </a:spcAft>
                      </a:pPr>
                      <a:r>
                        <a:rPr lang="ru-RU" sz="1600" kern="180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2/Классный классный</a:t>
                      </a:r>
                      <a:endParaRPr lang="ru-RU" sz="1600" kern="180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65"/>
                        </a:lnSpc>
                        <a:spcAft>
                          <a:spcPct val="0"/>
                        </a:spcAft>
                      </a:pP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65"/>
                        </a:lnSpc>
                        <a:spcAft>
                          <a:spcPct val="0"/>
                        </a:spcAft>
                      </a:pPr>
                      <a:r>
                        <a:rPr lang="ru-RU" sz="160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3/Конкурс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профессионального мастерства специалистов сопровождения образовательного процесса (педагогов-психологов, учителей-дефектологов</a:t>
                      </a:r>
                      <a:r>
                        <a:rPr lang="ru-RU" sz="160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600" b="0" i="0" u="none" strike="noStrike" kern="18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6/ Учитель года </a:t>
                      </a:r>
                      <a:endParaRPr kumimoji="0" lang="ru-RU" sz="1600" b="0" i="0" u="none" strike="noStrike" kern="18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65"/>
                        </a:lnSpc>
                        <a:spcAft>
                          <a:spcPct val="0"/>
                        </a:spcAft>
                      </a:pPr>
                      <a:endParaRPr lang="ru-RU" sz="160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600" b="0" i="0" u="none" strike="noStrike" kern="18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2/ Педагогический дебют</a:t>
                      </a:r>
                      <a:endParaRPr kumimoji="0" lang="ru-RU" sz="1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65"/>
                        </a:lnSpc>
                        <a:spcAft>
                          <a:spcPct val="0"/>
                        </a:spcAft>
                      </a:pPr>
                      <a:endParaRPr lang="ru-RU" sz="160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65"/>
                        </a:lnSpc>
                        <a:spcAft>
                          <a:spcPct val="0"/>
                        </a:spcAft>
                      </a:pPr>
                      <a:r>
                        <a:rPr lang="ru-RU" sz="160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2/Лучший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педагог дополнительного </a:t>
                      </a:r>
                      <a:r>
                        <a:rPr lang="ru-RU" sz="160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образования</a:t>
                      </a:r>
                      <a:endParaRPr lang="ru-RU" sz="160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65"/>
                        </a:lnSpc>
                        <a:spcAft>
                          <a:spcPct val="0"/>
                        </a:spcAft>
                      </a:pPr>
                      <a:endParaRPr lang="ru-RU" sz="160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65"/>
                        </a:lnSpc>
                        <a:spcAft>
                          <a:spcPct val="0"/>
                        </a:spcAft>
                      </a:pPr>
                      <a:endParaRPr lang="ru-RU" sz="160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ts val="126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8/ Урок в городе </a:t>
                      </a:r>
                      <a:endParaRPr kumimoji="0" lang="ru-RU" sz="1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65"/>
                        </a:lnSpc>
                        <a:spcAft>
                          <a:spcPct val="0"/>
                        </a:spcAft>
                      </a:pPr>
                      <a:endParaRPr lang="ru-RU" sz="1600" kern="180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65"/>
                        </a:lnSpc>
                        <a:spcAft>
                          <a:spcPct val="0"/>
                        </a:spcAft>
                      </a:pPr>
                      <a:r>
                        <a:rPr lang="ru-RU" sz="1600" kern="180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6/Классный классный</a:t>
                      </a:r>
                      <a:endParaRPr lang="ru-RU" sz="1600" kern="180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65"/>
                        </a:lnSpc>
                        <a:spcAft>
                          <a:spcPct val="0"/>
                        </a:spcAft>
                      </a:pPr>
                      <a:endParaRPr lang="ru-RU" sz="1600" kern="180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65"/>
                        </a:lnSpc>
                        <a:spcAft>
                          <a:spcPct val="0"/>
                        </a:spcAft>
                      </a:pPr>
                      <a:r>
                        <a:rPr lang="ru-RU" sz="160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1/Конкурс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профессионального мастерства специалистов сопровождения образовательного процесса (педагогов-психологов, учителей-дефектологов</a:t>
                      </a:r>
                      <a:r>
                        <a:rPr lang="ru-RU" sz="160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600" b="0" i="0" u="none" strike="noStrike" kern="18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6/ Учитель года </a:t>
                      </a:r>
                      <a:endParaRPr kumimoji="0" lang="ru-RU" sz="1600" b="0" i="0" u="none" strike="noStrike" kern="18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26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ru-RU" sz="1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600" b="0" i="0" u="none" strike="noStrike" kern="18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2/ Педагогический дебют</a:t>
                      </a:r>
                      <a:endParaRPr kumimoji="0" lang="ru-RU" sz="1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26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ru-RU" sz="1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26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3/Лучший педагог дополнительного образования</a:t>
                      </a:r>
                      <a:endParaRPr kumimoji="0" lang="ru-RU" sz="1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26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ru-RU" sz="1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26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ru-RU" sz="1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ts val="126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/ Урок в городе </a:t>
                      </a:r>
                      <a:endParaRPr kumimoji="0" lang="ru-RU" sz="1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26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ru-RU" sz="1600" b="0" i="0" u="none" strike="noStrike" kern="18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26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600" b="0" i="0" u="none" strike="noStrike" kern="18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8/Классный классный</a:t>
                      </a:r>
                      <a:endParaRPr kumimoji="0" lang="ru-RU" sz="1600" b="0" i="0" u="none" strike="noStrike" kern="18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26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ru-RU" sz="1600" b="0" i="0" u="none" strike="noStrike" kern="18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26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3/Конкурс профессионального мастерства специалистов сопровождения образовательного процесса (педагогов-психологов, учителей-дефектологов)</a:t>
                      </a:r>
                      <a:endParaRPr kumimoji="0" lang="ru-RU" sz="1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65"/>
                        </a:lnSpc>
                        <a:spcAft>
                          <a:spcPct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/>
          <p:nvPr/>
        </p:nvSpPr>
        <p:spPr>
          <a:xfrm>
            <a:off x="677334" y="277403"/>
            <a:ext cx="8596668" cy="482886"/>
          </a:xfrm>
          <a:prstGeom prst="rect">
            <a:avLst/>
          </a:prstGeom>
        </p:spPr>
        <p:txBody>
          <a:bodyPr vert="horz" anchor="b"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b="1" smtClean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</a:br>
            <a:br>
              <a:rPr lang="ru-RU" b="1" smtClean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</a:br>
            <a:br>
              <a:rPr lang="ru-RU" b="1" smtClean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</a:b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191" y="-30822"/>
            <a:ext cx="10859783" cy="647271"/>
          </a:xfrm>
        </p:spPr>
        <p:txBody>
          <a:bodyPr>
            <a:normAutofit/>
          </a:bodyPr>
          <a:lstStyle/>
          <a:p>
            <a:pPr algn="ctr"/>
            <a:r>
              <a:rPr 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Лауреаты городских профессиональных конкурсов</a:t>
            </a:r>
            <a:endParaRPr lang="ru-RU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Picture 3" descr="C:\Users\1\Desktop\muWqmRrGOY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71" t="6476" r="10467" b="68294"/>
          <a:stretch>
            <a:fillRect/>
          </a:stretch>
        </p:blipFill>
        <p:spPr bwMode="auto">
          <a:xfrm>
            <a:off x="8876872" y="626723"/>
            <a:ext cx="2891744" cy="321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3613986" y="1600200"/>
            <a:ext cx="6952414" cy="4873752"/>
          </a:xfrm>
        </p:spPr>
        <p:txBody>
          <a:bodyPr/>
          <a:lstStyle/>
          <a:p>
            <a:endParaRPr lang="ru-RU"/>
          </a:p>
        </p:txBody>
      </p:sp>
      <p:pic>
        <p:nvPicPr>
          <p:cNvPr id="12293" name="Picture 5" descr="C:\Users\1\Desktop\1WLioMcCZ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6" t="31355" r="9546" b="41822"/>
          <a:stretch>
            <a:fillRect/>
          </a:stretch>
        </p:blipFill>
        <p:spPr bwMode="auto">
          <a:xfrm>
            <a:off x="8876872" y="3909316"/>
            <a:ext cx="2891744" cy="294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1\Desktop\-5440465100415816142_1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1" t="448" r="25628" b="-448"/>
          <a:stretch>
            <a:fillRect/>
          </a:stretch>
        </p:blipFill>
        <p:spPr bwMode="auto">
          <a:xfrm>
            <a:off x="3729519" y="1243173"/>
            <a:ext cx="4715838" cy="513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1\Desktop\18-02-2022-04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3" t="13519" r="35391" b="38507"/>
          <a:stretch>
            <a:fillRect/>
          </a:stretch>
        </p:blipFill>
        <p:spPr bwMode="auto">
          <a:xfrm>
            <a:off x="267129" y="626723"/>
            <a:ext cx="2743200" cy="295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1\Desktop\3CH4XdxWml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26" t="62963" r="14590" b="9625"/>
          <a:stretch>
            <a:fillRect/>
          </a:stretch>
        </p:blipFill>
        <p:spPr bwMode="auto">
          <a:xfrm>
            <a:off x="267129" y="3697412"/>
            <a:ext cx="2717516" cy="3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692" y="0"/>
            <a:ext cx="10931704" cy="976045"/>
          </a:xfrm>
        </p:spPr>
        <p:txBody>
          <a:bodyPr>
            <a:norm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Вклад образовательной </a:t>
            </a:r>
            <a:r>
              <a:rPr lang="ru-RU" sz="2800" b="1" smtClean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организации</a:t>
            </a:r>
            <a:br>
              <a:rPr lang="ru-RU" sz="2800" b="1" smtClean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</a:br>
            <a:r>
              <a:rPr lang="ru-RU" sz="2800" b="1" smtClean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в качественное образование</a:t>
            </a:r>
            <a:endParaRPr lang="ru-RU" sz="280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</p:nvPr>
        </p:nvGraphicFramePr>
        <p:xfrm>
          <a:off x="195208" y="1068511"/>
          <a:ext cx="11322121" cy="5198726"/>
        </p:xfrm>
        <a:graphic>
          <a:graphicData uri="http://schemas.openxmlformats.org/drawingml/2006/table">
            <a:tbl>
              <a:tblPr firstRow="1" firstCol="1" bandRow="1"/>
              <a:tblGrid>
                <a:gridCol w="2853731"/>
                <a:gridCol w="1716878"/>
                <a:gridCol w="1658876"/>
                <a:gridCol w="1763282"/>
                <a:gridCol w="1867687"/>
                <a:gridCol w="1461667"/>
              </a:tblGrid>
              <a:tr h="447365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GB" sz="2000" b="1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Показатели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GB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</a:t>
                      </a:r>
                      <a:r>
                        <a:rPr kumimoji="0" lang="ru-RU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19</a:t>
                      </a:r>
                      <a:r>
                        <a:rPr kumimoji="0" lang="en-GB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/</a:t>
                      </a:r>
                      <a:r>
                        <a:rPr kumimoji="0" lang="ru-RU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</a:t>
                      </a:r>
                      <a:endParaRPr lang="ru-RU" sz="2400" b="1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GB" sz="24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</a:t>
                      </a:r>
                      <a:r>
                        <a:rPr lang="ru-RU" sz="24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</a:t>
                      </a:r>
                      <a:r>
                        <a:rPr lang="en-GB" sz="24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/</a:t>
                      </a:r>
                      <a:r>
                        <a:rPr lang="ru-RU" sz="2400" b="1" smtClean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21</a:t>
                      </a:r>
                      <a:endParaRPr lang="ru-RU" sz="2400" b="1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GB" sz="24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</a:t>
                      </a:r>
                      <a:r>
                        <a:rPr lang="ru-RU" sz="24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21</a:t>
                      </a:r>
                      <a:r>
                        <a:rPr lang="en-GB" sz="24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/</a:t>
                      </a:r>
                      <a:r>
                        <a:rPr lang="ru-RU" sz="2400" b="1" smtClean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22</a:t>
                      </a:r>
                      <a:endParaRPr lang="ru-RU" sz="2400" b="1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GB" sz="24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</a:t>
                      </a:r>
                      <a:r>
                        <a:rPr lang="ru-RU" sz="24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22</a:t>
                      </a:r>
                      <a:r>
                        <a:rPr lang="en-GB" sz="24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/</a:t>
                      </a:r>
                      <a:r>
                        <a:rPr lang="ru-RU" sz="2400" b="1" smtClean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23</a:t>
                      </a:r>
                      <a:endParaRPr lang="ru-RU" sz="2400" b="1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 b="1" smtClean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2023-24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447"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 b="1" smtClean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Численность </a:t>
                      </a:r>
                      <a:r>
                        <a:rPr lang="ru-RU" sz="18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обучающихся </a:t>
                      </a:r>
                      <a:r>
                        <a:rPr lang="ru-RU" sz="1800" b="1" smtClean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(</a:t>
                      </a:r>
                      <a:r>
                        <a:rPr lang="ru-RU" sz="18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чел.)</a:t>
                      </a:r>
                      <a:endParaRPr lang="ru-RU" sz="1800" b="1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 smtClean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1207</a:t>
                      </a:r>
                      <a:endParaRPr lang="ru-RU" sz="1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1904</a:t>
                      </a:r>
                      <a:endParaRPr lang="ru-RU" sz="1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2458</a:t>
                      </a:r>
                      <a:endParaRPr lang="ru-RU" sz="1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3150</a:t>
                      </a:r>
                      <a:endParaRPr lang="ru-RU" sz="1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3558</a:t>
                      </a:r>
                      <a:r>
                        <a:rPr lang="ru-RU" sz="240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7768"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 b="1" smtClean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Охват </a:t>
                      </a:r>
                      <a:r>
                        <a:rPr lang="ru-RU" sz="18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дополнительным образованием </a:t>
                      </a:r>
                      <a:r>
                        <a:rPr lang="ru-RU" sz="1800" b="1" smtClean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обучающихся, </a:t>
                      </a:r>
                      <a:r>
                        <a:rPr lang="ru-RU" sz="18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в %</a:t>
                      </a:r>
                      <a:endParaRPr lang="ru-RU" sz="1800" b="1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</a:rPr>
                        <a:t>90,5%</a:t>
                      </a:r>
                      <a:endParaRPr lang="ru-RU" sz="1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95%</a:t>
                      </a:r>
                      <a:endParaRPr lang="ru-RU" sz="1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97%</a:t>
                      </a:r>
                      <a:endParaRPr lang="ru-RU" sz="1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98%</a:t>
                      </a:r>
                      <a:endParaRPr lang="ru-RU" sz="1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ru-RU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98%</a:t>
                      </a:r>
                      <a:endParaRPr kumimoji="0" lang="ru-RU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7768"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Количество детей с ограниченными возможностями </a:t>
                      </a:r>
                      <a:r>
                        <a:rPr lang="ru-RU" sz="1800" b="1" smtClean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здоровья</a:t>
                      </a:r>
                      <a:endParaRPr lang="ru-RU" sz="1800" b="1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51</a:t>
                      </a:r>
                      <a:endParaRPr lang="ru-RU" sz="1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 smtClean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81</a:t>
                      </a:r>
                      <a:endParaRPr lang="ru-RU" sz="1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 smtClean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88</a:t>
                      </a:r>
                      <a:endParaRPr lang="ru-RU" sz="1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80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 smtClean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112</a:t>
                      </a:r>
                      <a:endParaRPr lang="ru-RU" sz="1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 smtClean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132</a:t>
                      </a:r>
                      <a:endParaRPr lang="ru-RU" sz="1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3331"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Количество отдельных  классов для детей с </a:t>
                      </a:r>
                      <a:r>
                        <a:rPr lang="ru-RU" sz="1800" b="1" smtClean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ОВЗ</a:t>
                      </a:r>
                      <a:endParaRPr lang="ru-RU" sz="1800" b="1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1класс КРО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(ЗПР)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3 класса КРО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(ЗПР-2 класса,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ТНР-1 класс)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4 класса КРО</a:t>
                      </a:r>
                      <a:endParaRPr kumimoji="0" lang="ru-RU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(ЗПР-3 класса,</a:t>
                      </a:r>
                      <a:endParaRPr kumimoji="0" lang="ru-RU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ТНР-1 класс)</a:t>
                      </a:r>
                      <a:endParaRPr kumimoji="0" lang="ru-RU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047"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Количество детей-мигрантов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63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122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 smtClean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141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661" y="297952"/>
            <a:ext cx="10880331" cy="791110"/>
          </a:xfrm>
        </p:spPr>
        <p:txBody>
          <a:bodyPr>
            <a:normAutofit/>
          </a:bodyPr>
          <a:lstStyle/>
          <a:p>
            <a:pPr algn="ctr"/>
            <a:r>
              <a:rPr lang="ru-RU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Структурные подразделения МАОУ СШ №156</a:t>
            </a:r>
            <a:endParaRPr lang="ru-RU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48560" y="1325367"/>
            <a:ext cx="10624239" cy="51062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дополнительного образования «Созвездие» </a:t>
            </a:r>
            <a:endParaRPr lang="ru-RU" sz="3600" b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6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1" t="56882" r="10169" b="14055"/>
          <a:stretch>
            <a:fillRect/>
          </a:stretch>
        </p:blipFill>
        <p:spPr bwMode="auto">
          <a:xfrm>
            <a:off x="544529" y="2517169"/>
            <a:ext cx="10202239" cy="331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882" y="0"/>
            <a:ext cx="10675610" cy="626723"/>
          </a:xfrm>
        </p:spPr>
        <p:txBody>
          <a:bodyPr>
            <a:normAutofit/>
          </a:bodyPr>
          <a:lstStyle/>
          <a:p>
            <a:pPr algn="ctr"/>
            <a:r>
              <a:rPr lang="en-GB" sz="3200" b="1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Развитие профессиональных умений</a:t>
            </a:r>
            <a:endParaRPr lang="ru-RU" sz="320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</p:nvPr>
        </p:nvGraphicFramePr>
        <p:xfrm>
          <a:off x="297815" y="583565"/>
          <a:ext cx="11281410" cy="6288913"/>
        </p:xfrm>
        <a:graphic>
          <a:graphicData uri="http://schemas.openxmlformats.org/drawingml/2006/table">
            <a:tbl>
              <a:tblPr firstRow="1" firstCol="1" bandRow="1"/>
              <a:tblGrid>
                <a:gridCol w="2753995"/>
                <a:gridCol w="1643380"/>
                <a:gridCol w="1739265"/>
                <a:gridCol w="1764030"/>
                <a:gridCol w="1952625"/>
                <a:gridCol w="1428115"/>
              </a:tblGrid>
              <a:tr h="368935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GB" sz="2000" b="1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Показатели</a:t>
                      </a:r>
                      <a:endParaRPr lang="ru-RU" sz="20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GB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</a:t>
                      </a:r>
                      <a:r>
                        <a:rPr kumimoji="0" lang="ru-RU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19</a:t>
                      </a:r>
                      <a:r>
                        <a:rPr kumimoji="0" lang="en-GB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/</a:t>
                      </a:r>
                      <a:r>
                        <a:rPr kumimoji="0" lang="ru-RU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</a:t>
                      </a:r>
                      <a:endParaRPr lang="ru-RU" sz="2000" b="1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GB" sz="2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</a:t>
                      </a:r>
                      <a:r>
                        <a:rPr lang="ru-RU" sz="2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</a:t>
                      </a:r>
                      <a:r>
                        <a:rPr lang="en-GB" sz="2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/</a:t>
                      </a:r>
                      <a:r>
                        <a:rPr lang="ru-RU" sz="2000" b="1" smtClean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21</a:t>
                      </a:r>
                      <a:endParaRPr lang="ru-RU" sz="2000" b="1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GB" sz="2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</a:t>
                      </a:r>
                      <a:r>
                        <a:rPr lang="ru-RU" sz="2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21</a:t>
                      </a:r>
                      <a:r>
                        <a:rPr lang="en-GB" sz="2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/</a:t>
                      </a:r>
                      <a:r>
                        <a:rPr lang="ru-RU" sz="2000" b="1" smtClean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22</a:t>
                      </a:r>
                      <a:endParaRPr lang="ru-RU" sz="2000" b="1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GB" sz="2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</a:t>
                      </a:r>
                      <a:r>
                        <a:rPr lang="ru-RU" sz="2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22</a:t>
                      </a:r>
                      <a:r>
                        <a:rPr lang="en-GB" sz="2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/</a:t>
                      </a:r>
                      <a:r>
                        <a:rPr lang="ru-RU" sz="2000" b="1" smtClean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23</a:t>
                      </a:r>
                      <a:endParaRPr lang="ru-RU" sz="2000" b="1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000" b="1" smtClean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2023-24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0140">
                <a:tc>
                  <a:txBody>
                    <a:bodyPr vert="horz" wrap="square"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Количество участников регионального этапа </a:t>
                      </a:r>
                      <a:r>
                        <a:rPr lang="en-US" sz="1600" err="1" smtClean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JuniorSkills</a:t>
                      </a:r>
                      <a:r>
                        <a:rPr lang="ru-RU" sz="1600" smtClean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/Профессионалы</a:t>
                      </a:r>
                      <a:endParaRPr lang="ru-RU" sz="160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 smtClean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(компетенций/человек</a:t>
                      </a:r>
                      <a:r>
                        <a:rPr lang="ru-RU" sz="16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)</a:t>
                      </a:r>
                      <a:endParaRPr lang="ru-RU" sz="16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 smtClean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1/1</a:t>
                      </a:r>
                      <a:endParaRPr lang="ru-RU" sz="16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3/3</a:t>
                      </a:r>
                      <a:endParaRPr lang="ru-RU" sz="14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5/5</a:t>
                      </a:r>
                      <a:endParaRPr lang="ru-RU" sz="14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4/4</a:t>
                      </a:r>
                      <a:endParaRPr lang="ru-RU" sz="14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4/4</a:t>
                      </a:r>
                      <a:endParaRPr lang="ru-RU" sz="16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6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6650">
                <a:tc>
                  <a:txBody>
                    <a:bodyPr vert="horz" wrap="square"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Количество победителей и призеров </a:t>
                      </a:r>
                      <a:r>
                        <a:rPr lang="en-US" sz="1600" err="1" smtClean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JuniorSkills</a:t>
                      </a:r>
                      <a:r>
                        <a:rPr lang="ru-RU" sz="1600" smtClean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/Профессионалы </a:t>
                      </a:r>
                      <a:r>
                        <a:rPr lang="ru-RU" sz="16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(компетенций/человек):</a:t>
                      </a:r>
                      <a:endParaRPr lang="ru-RU" sz="16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регионального этапа  </a:t>
                      </a:r>
                      <a:endParaRPr lang="ru-RU" sz="16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   </a:t>
                      </a:r>
                      <a:r>
                        <a:rPr lang="ru-RU" sz="1600" smtClean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всероссийского </a:t>
                      </a:r>
                      <a:r>
                        <a:rPr lang="ru-RU" sz="16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этапа </a:t>
                      </a:r>
                      <a:endParaRPr lang="ru-RU" sz="16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160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1/1</a:t>
                      </a:r>
                      <a:endParaRPr lang="ru-RU" sz="160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160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«Администрирование Отеля»-3 место</a:t>
                      </a:r>
                      <a:endParaRPr lang="ru-RU" sz="1600" smtClean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6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 smtClean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3/5</a:t>
                      </a:r>
                      <a:endParaRPr lang="ru-RU" sz="14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«Хлебопечение» -1 место;</a:t>
                      </a:r>
                      <a:endParaRPr lang="ru-RU" sz="14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«Преподавание в начальных классах»-3 место.</a:t>
                      </a:r>
                      <a:endParaRPr lang="ru-RU" sz="14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2/2</a:t>
                      </a:r>
                      <a:endParaRPr lang="ru-RU" sz="14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«Администрирование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отеля»-3 место;</a:t>
                      </a:r>
                      <a:endParaRPr lang="ru-RU" sz="14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«Интернет-маркетинг»-3 место.</a:t>
                      </a:r>
                      <a:endParaRPr lang="ru-RU" sz="14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solidFill>
                            <a:srgbClr val="111111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4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 smtClean="0">
                          <a:solidFill>
                            <a:srgbClr val="111111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Финал </a:t>
                      </a:r>
                      <a:r>
                        <a:rPr lang="ru-RU" sz="1400">
                          <a:solidFill>
                            <a:srgbClr val="111111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национального чемпионата «Молодые профессионалы» </a:t>
                      </a:r>
                      <a:r>
                        <a:rPr lang="ru-RU" sz="1400" smtClean="0">
                          <a:solidFill>
                            <a:srgbClr val="111111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«</a:t>
                      </a:r>
                      <a:r>
                        <a:rPr lang="ru-RU" sz="1400">
                          <a:solidFill>
                            <a:srgbClr val="111111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Хлебопечение- Юниоры»-2 место.</a:t>
                      </a:r>
                      <a:endParaRPr lang="ru-RU" sz="14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3/3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«Администрирование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отеля»-2 место;</a:t>
                      </a:r>
                      <a:endParaRPr lang="ru-RU" sz="14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«Интернет-маркетинг»-1 место;</a:t>
                      </a:r>
                      <a:endParaRPr lang="ru-RU" sz="14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«Преподавание в начальных классах»-2 место.</a:t>
                      </a:r>
                      <a:endParaRPr lang="ru-RU" sz="14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1/1</a:t>
                      </a:r>
                      <a:endParaRPr lang="ru-RU" sz="16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«Рекрутинг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»-3 место</a:t>
                      </a:r>
                      <a:endParaRPr lang="ru-RU" sz="16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0140"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Количество участников регионального этапа "Абилимпикс" (компетенций/человек)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7</a:t>
                      </a:r>
                      <a:endParaRPr lang="ru-RU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436" marR="57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246580"/>
            <a:ext cx="10860545" cy="4623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Структурные подразделения МАОУ СШ №156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77333" y="1284271"/>
            <a:ext cx="8918729" cy="5157626"/>
          </a:xfrm>
        </p:spPr>
        <p:txBody>
          <a:bodyPr/>
          <a:lstStyle/>
          <a:p>
            <a:pPr indent="0" algn="just">
              <a:lnSpc>
                <a:spcPct val="115000"/>
              </a:lnSpc>
              <a:buNone/>
            </a:pPr>
            <a:endParaRPr lang="ru-RU"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/>
          </a:p>
        </p:txBody>
      </p:sp>
      <p:pic>
        <p:nvPicPr>
          <p:cNvPr id="1026" name="Picture 2" descr="C:\Users\1\Desktop\Svidetelstvo_reg._RF_85-24-35925_ot_16.08.2023g._ShSK_OLI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6478" y="1114747"/>
            <a:ext cx="8085762" cy="445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195209"/>
            <a:ext cx="10634513" cy="1222625"/>
          </a:xfrm>
        </p:spPr>
        <p:txBody>
          <a:bodyPr>
            <a:normAutofit/>
          </a:bodyPr>
          <a:lstStyle/>
          <a:p>
            <a:pPr marL="342900" lvl="0" algn="ctr">
              <a:lnSpc>
                <a:spcPct val="115000"/>
              </a:lnSpc>
              <a:spcBef>
                <a:spcPts val="1000"/>
              </a:spcBef>
            </a:pPr>
            <a:r>
              <a:rPr lang="ru-RU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Школьный спортивный клуб «Олимп»</a:t>
            </a:r>
            <a:br>
              <a:rPr lang="ru-RU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</a:br>
            <a:endParaRPr lang="ru-RU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77334" y="1448657"/>
            <a:ext cx="8596668" cy="4592706"/>
          </a:xfrm>
        </p:spPr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9" t="18863" r="9747" b="17668"/>
          <a:stretch>
            <a:fillRect/>
          </a:stretch>
        </p:blipFill>
        <p:spPr bwMode="auto">
          <a:xfrm>
            <a:off x="400693" y="1078788"/>
            <a:ext cx="10479640" cy="546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146" name="Picture 2" descr="C:\Users\1\Desktop\8ef1b78ef551488a260b0753c523292c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9" t="23745" r="11221" b="19345"/>
          <a:stretch>
            <a:fillRect/>
          </a:stretch>
        </p:blipFill>
        <p:spPr bwMode="auto">
          <a:xfrm>
            <a:off x="3628919" y="760234"/>
            <a:ext cx="4931595" cy="311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1\Desktop\8ef1b78ef551488a260b0753c523292c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6" t="24535" r="152" b="3471"/>
          <a:stretch>
            <a:fillRect/>
          </a:stretch>
        </p:blipFill>
        <p:spPr bwMode="auto">
          <a:xfrm>
            <a:off x="4678162" y="3873304"/>
            <a:ext cx="3137045" cy="298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1\Desktop\8ef1b78ef551488a260b0753c523292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9"/>
          <a:stretch>
            <a:fillRect/>
          </a:stretch>
        </p:blipFill>
        <p:spPr bwMode="auto">
          <a:xfrm>
            <a:off x="7974886" y="3873304"/>
            <a:ext cx="4217114" cy="298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\Desktop\8ef1b78ef551488a260b0753c523292c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3" t="6038" r="3883" b="8823"/>
          <a:stretch>
            <a:fillRect/>
          </a:stretch>
        </p:blipFill>
        <p:spPr bwMode="auto">
          <a:xfrm>
            <a:off x="0" y="3873304"/>
            <a:ext cx="4407614" cy="298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774166" cy="804149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200" b="1" smtClean="0">
                <a:solidFill>
                  <a:srgbClr val="00B05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</a:br>
            <a:br>
              <a:rPr lang="ru-RU" sz="3200" b="1">
                <a:solidFill>
                  <a:srgbClr val="00B05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</a:br>
            <a:br>
              <a:rPr lang="ru-RU" sz="3200" b="1" smtClean="0">
                <a:solidFill>
                  <a:srgbClr val="00B05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</a:br>
            <a:br>
              <a:rPr lang="ru-RU" sz="3200" b="1">
                <a:solidFill>
                  <a:srgbClr val="00B05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</a:br>
            <a:r>
              <a:rPr lang="ru-RU" sz="3200" b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Школьный </a:t>
            </a:r>
            <a:r>
              <a:rPr lang="ru-RU" sz="32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спортивный клуб «Олимп»</a:t>
            </a:r>
            <a:br>
              <a:rPr lang="ru-RU" sz="32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</a:b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ru-RU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Музей образовательного учреждения «Память сердца</a:t>
            </a:r>
            <a:r>
              <a:rPr lang="ru-RU" b="1">
                <a:solidFill>
                  <a:srgbClr val="00B05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»</a:t>
            </a:r>
            <a:br>
              <a:rPr lang="ru-RU" b="1">
                <a:solidFill>
                  <a:srgbClr val="00B05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</a:br>
            <a:endParaRPr lang="ru-RU"/>
          </a:p>
        </p:txBody>
      </p:sp>
      <p:pic>
        <p:nvPicPr>
          <p:cNvPr id="5122" name="Picture 2" descr="C:\Users\1\Desktop\sertifika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91"/>
          <a:stretch>
            <a:fillRect/>
          </a:stretch>
        </p:blipFill>
        <p:spPr bwMode="auto">
          <a:xfrm>
            <a:off x="770561" y="1916131"/>
            <a:ext cx="4181583" cy="494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3"/>
          <a:srcRect l="36863" t="17300" r="38560" b="21675"/>
          <a:stretch>
            <a:fillRect/>
          </a:stretch>
        </p:blipFill>
        <p:spPr bwMode="auto">
          <a:xfrm>
            <a:off x="5965677" y="2121615"/>
            <a:ext cx="3661207" cy="449494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/Relationships>
</file>

<file path=ppt/theme/_rels/theme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/Relationships>
</file>

<file path=ppt/theme/theme1.xml><?xml version="1.0" encoding="utf-8"?>
<a:theme xmlns:r="http://schemas.openxmlformats.org/officeDocument/2006/relationships"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Arial"/>
        <a:cs typeface="Arial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Arial"/>
        <a:cs typeface="Arial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Arial"/>
        <a:cs typeface="Arial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Arial"/>
        <a:cs typeface="Arial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Facet</Template>
  <Company/>
  <PresentationFormat>Произвольный</PresentationFormat>
  <Paragraphs>34</Paragraphs>
  <Slides>26</Slides>
  <Notes>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36">
      <vt:lpstr>Arial</vt:lpstr>
      <vt:lpstr>Candara</vt:lpstr>
      <vt:lpstr>Symbol</vt:lpstr>
      <vt:lpstr>Wingdings</vt:lpstr>
      <vt:lpstr>Wingdings 2</vt:lpstr>
      <vt:lpstr>Century Schoolbook</vt:lpstr>
      <vt:lpstr>Calibri Light</vt:lpstr>
      <vt:lpstr>Calibri</vt:lpstr>
      <vt:lpstr>Times New Roman</vt:lpstr>
      <vt:lpstr>1_Волна</vt:lpstr>
      <vt:lpstr>PowerPoint Presentation</vt:lpstr>
      <vt:lpstr>PowerPoint Presentation</vt:lpstr>
      <vt:lpstr>Вклад образовательной организации в качественное образование</vt:lpstr>
      <vt:lpstr>Структурные подразделения МАОУ СШ №156</vt:lpstr>
      <vt:lpstr>Развитие профессиональных умений</vt:lpstr>
      <vt:lpstr>Структурные подразделения МАОУ СШ №156</vt:lpstr>
      <vt:lpstr>Школьный спортивный клуб «Олимп»</vt:lpstr>
      <vt:lpstr>Школьный спортивный клуб «Олимп»</vt:lpstr>
      <vt:lpstr>Музей образовательного учреждения «Память сердца»</vt:lpstr>
      <vt:lpstr>PowerPoint Presentation</vt:lpstr>
      <vt:lpstr>Увекочение памяти героя Советского СоюзаЕрофеева Григория Петровича</vt:lpstr>
      <vt:lpstr>PowerPoint Presentation</vt:lpstr>
      <vt:lpstr>Качество образовательной среды, внедрение эффективных управленческих практик</vt:lpstr>
      <vt:lpstr>Качество образовательной среды, внедрение эффективных управленческих практик</vt:lpstr>
      <vt:lpstr>Качество образовательной среды, внедрение эффективных управленческих практик</vt:lpstr>
      <vt:lpstr>Качество образовательной среды, внедрение эффективных управленческих практик</vt:lpstr>
      <vt:lpstr>Качество образовательной среды, внедрение эффективных управленческих практик</vt:lpstr>
      <vt:lpstr>Качество образовательной среды, внедрение эффективных управленческих практик</vt:lpstr>
      <vt:lpstr>Качество образовательной среды, внедрение эффективных управленческих практик</vt:lpstr>
      <vt:lpstr>Качество образовательной среды, внедрение эффективных управленческих практик</vt:lpstr>
      <vt:lpstr>Качество образовательной среды, внедрение эффективных управленческих практик</vt:lpstr>
      <vt:lpstr>Качество образовательной среды, внедрение эффективных управленческих практик</vt:lpstr>
      <vt:lpstr>Качество образовательной среды, внедрение эффективных управленческих практик</vt:lpstr>
      <vt:lpstr>Кадровое обеспечение</vt:lpstr>
      <vt:lpstr>Кадровое обеспечение</vt:lpstr>
      <vt:lpstr>Лауреаты городских профессиональных конкурсов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Фестиваль инфраструктурных решений -2020</dc:title>
  <dc:creator>Юлия Ткаченко</dc:creator>
  <cp:lastModifiedBy>School 156</cp:lastModifiedBy>
  <cp:revision>241</cp:revision>
  <cp:lastPrinted>2020-07-29T03:39:00.000</cp:lastPrinted>
  <dcterms:created xsi:type="dcterms:W3CDTF">2020-07-24T03:54:00Z</dcterms:created>
  <dcterms:modified xsi:type="dcterms:W3CDTF">2024-04-19T05:40:52Z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4CE680DF1874465F8E9BF313A83F1F1A_12</vt:lpwstr>
  </property>
  <property fmtid="{D5CDD505-2E9C-101B-9397-08002B2CF9AE}" pid="3" name="KSOProductBuildVer">
    <vt:lpwstr>1049-12.2.0.16731</vt:lpwstr>
  </property>
</Properties>
</file>