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396" r:id="rId3"/>
    <p:sldId id="259" r:id="rId4"/>
    <p:sldId id="261" r:id="rId5"/>
    <p:sldId id="265" r:id="rId6"/>
    <p:sldId id="266" r:id="rId7"/>
    <p:sldId id="374" r:id="rId8"/>
    <p:sldId id="268" r:id="rId9"/>
    <p:sldId id="378" r:id="rId10"/>
    <p:sldId id="375" r:id="rId11"/>
    <p:sldId id="267" r:id="rId12"/>
    <p:sldId id="276" r:id="rId13"/>
    <p:sldId id="277" r:id="rId14"/>
    <p:sldId id="372" r:id="rId15"/>
    <p:sldId id="278" r:id="rId16"/>
    <p:sldId id="270" r:id="rId17"/>
    <p:sldId id="275" r:id="rId18"/>
    <p:sldId id="279" r:id="rId19"/>
    <p:sldId id="397" r:id="rId20"/>
    <p:sldId id="403" r:id="rId21"/>
    <p:sldId id="273" r:id="rId22"/>
    <p:sldId id="274" r:id="rId23"/>
    <p:sldId id="271" r:id="rId24"/>
    <p:sldId id="399" r:id="rId25"/>
    <p:sldId id="400" r:id="rId26"/>
    <p:sldId id="401" r:id="rId27"/>
  </p:sldIdLst>
  <p:sldSz cx="12192000" cy="6858000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tags" Target="tags/tag1.xml" /><Relationship Id="rId29" Type="http://schemas.openxmlformats.org/officeDocument/2006/relationships/presProps" Target="presProps.xml" /><Relationship Id="rId3" Type="http://schemas.openxmlformats.org/officeDocument/2006/relationships/slide" Target="slides/slide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themeOverride" Target="../theme/themeOverride1.xml" /><Relationship Id="rId3" Type="http://schemas.microsoft.com/office/2011/relationships/chartColorStyle" Target="colors1.xml" /><Relationship Id="rId4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коллектив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</c:v>
                </c:pt>
                <c:pt idx="1">
                  <c:v>104</c:v>
                </c:pt>
                <c:pt idx="2">
                  <c:v>131</c:v>
                </c:pt>
                <c:pt idx="3">
                  <c:v>164</c:v>
                </c:pt>
                <c:pt idx="4">
                  <c:v>192</c:v>
                </c:pt>
                <c:pt idx="5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6-47B1-9AE4-EAD06B200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40117120"/>
        <c:axId val="140585216"/>
      </c:barChart>
      <c:catAx>
        <c:axId val="14011712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140585216"/>
        <c:crosses val="autoZero"/>
        <c:auto val="0"/>
        <c:lblAlgn val="ctr"/>
        <c:lblOffset/>
        <c:noMultiLvlLbl val="0"/>
      </c:catAx>
      <c:valAx>
        <c:axId val="14058521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14011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800" b="0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1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/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Понравилось участие в программе наставничества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Результаты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C-4213-BE9B-1EC16E424C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Место работы в МАОУ СШ №156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Результаты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6C-4213-BE9B-1EC16E424C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Желание участвовать в культурной жизни школы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Результаты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6C-4213-BE9B-1EC16E424C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Желание участвовать в конкурсах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Результаты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6C-4213-BE9B-1EC16E424C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Повышение мотивации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Результаты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6C-4213-BE9B-1EC16E424CA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Развитие профессиональных компетенций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Результаты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6C-4213-BE9B-1EC16E424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77912448"/>
        <c:axId val="177922432"/>
      </c:barChart>
      <c:catAx>
        <c:axId val="17791244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77922432"/>
        <c:crosses val="autoZero"/>
        <c:auto val="0"/>
        <c:lblAlgn val="ctr"/>
        <c:lblOffset/>
        <c:noMultiLvlLbl val="0"/>
      </c:catAx>
      <c:valAx>
        <c:axId val="17792243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1779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37040281295776"/>
          <c:y val="0.0011019938392564654"/>
          <c:w val="0.5993303656578064"/>
          <c:h val="0.53953295946121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800" b="0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1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/>
</c:chartSpace>
</file>

<file path=ppt/charts/colors1.xml><?xml version="1.0" encoding="utf-8"?>
<cs:colorStyle xmlns:a="http://schemas.openxmlformats.org/drawingml/2006/main" xmlns:cs="http://schemas.microsoft.com/office/drawing/2012/chartStyle" meth="withinLinearReversed" id="21">
  <a:schemeClr val="accent1"/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jpe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261E7395-89BD-4A95-BD8C-E32445985B31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526D2E60-645C-4A41-92B9-812203A59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866886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marL="355600" indent="-355600" eaLnBrk="1" hangingPunct="1">
              <a:spcBef>
                <a:spcPct val="0"/>
              </a:spcBef>
              <a:tabLst>
                <a:tab pos="88900"/>
              </a:tabLst>
            </a:pPr>
            <a:endParaRPr lang="ru-RU"/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AAE4F7-218F-42C2-A8F9-DE9E4DD261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52925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EF50C6-8A9C-4BCC-B953-78A39ED5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7B7C98-1A0F-426C-ADFD-137F7DFDB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06F3BC-10DB-4B3A-9584-C584E7F2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761610C7-3E26-45A8-B6F5-FF14B10BE72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CD800D-47F5-49C5-9F9F-030E9FBE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DEA36-3AC2-45A9-ADCE-3571098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34075227-6D74-4796-AE49-A21769C56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10356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772A757-07AE-4F32-8310-5A59BBC9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761610C7-3E26-45A8-B6F5-FF14B10BE72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4D73C6C-9F69-4108-A61C-AC7BD52C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75FB538-A943-45C8-9A0F-BCB4F6D4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34075227-6D74-4796-AE49-A21769C56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09038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A82509-F8CD-4B9E-81E3-0A3FB8B1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C74340-B2C8-41F3-B3F3-0FC3DE571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137264-E3C8-4A09-918D-821116E4A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761610C7-3E26-45A8-B6F5-FF14B10BE72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93D341-C19C-4DE4-860D-023B5743E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0E2EE3-D09B-4E71-B6F5-7167FA35E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4075227-6D74-4796-AE49-A21769C56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92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sh156-krasnoyarsk-r04.gosweb.gosuslugi.ru/svedeniya-ob-obrazovatelnoy-organizatsii/nastavnichestvo/?curPos=10&amp;cur_cc=5005&amp;filter%5b5005%5d%5bCategory%5d=28" TargetMode="External" /><Relationship Id="rId3" Type="http://schemas.openxmlformats.org/officeDocument/2006/relationships/image" Target="../media/image2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cloud.mail.ru/public/D8jp/TFgBa7mD2" TargetMode="External" /><Relationship Id="rId3" Type="http://schemas.openxmlformats.org/officeDocument/2006/relationships/hyperlink" Target="https://docs.google.com/forms/d/e/1FAIpQLSf6v1yVuIvXT4ahTWNofNI08zgJIHNi2Q6h3zHIvIiJbzm2vQ/viewform?usp=sf_link" TargetMode="External" /><Relationship Id="rId4" Type="http://schemas.openxmlformats.org/officeDocument/2006/relationships/hyperlink" Target="https://sh156-krasnoyarsk-r04.gosweb.gosuslugi.ru/svedeniya-ob-obrazovatelnoy-organizatsii/nastavnichestvo/?curPos=10&amp;cur_cc=5005&amp;filter%5b5005%5d%5bCategory%5d=28" TargetMode="External" /><Relationship Id="rId5" Type="http://schemas.openxmlformats.org/officeDocument/2006/relationships/image" Target="../media/image30.jpeg" /><Relationship Id="rId6" Type="http://schemas.openxmlformats.org/officeDocument/2006/relationships/image" Target="../media/image31.jpeg" /><Relationship Id="rId7" Type="http://schemas.openxmlformats.org/officeDocument/2006/relationships/image" Target="../media/image32.jpeg" /><Relationship Id="rId8" Type="http://schemas.openxmlformats.org/officeDocument/2006/relationships/image" Target="../media/image3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Relationship Id="rId6" Type="http://schemas.openxmlformats.org/officeDocument/2006/relationships/image" Target="../media/image3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Relationship Id="rId4" Type="http://schemas.openxmlformats.org/officeDocument/2006/relationships/hyperlink" Target="https://cloud.mail.ru/public/s1YA/yaKLbQkp1" TargetMode="Ex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hyperlink" Target="https://cloud.mail.ru/public/5X7o/PSBC4kQeW" TargetMode="External" /><Relationship Id="rId4" Type="http://schemas.openxmlformats.org/officeDocument/2006/relationships/hyperlink" Target="https://sh156-krasnoyarsk-r04.gosweb.gosuslugi.ru/netcat_files/userfiles/Nastavnichestvo/Vypiska_iz_Prikaza_01-35-388_ot_20.09.2022g.O_formirovanii_nastavnicheskih_par.pdf" TargetMode="External" /><Relationship Id="rId5" Type="http://schemas.openxmlformats.org/officeDocument/2006/relationships/hyperlink" Target="https://cloud.mail.ru/public/AqoY/NzdgGeYwR" TargetMode="External" /><Relationship Id="rId6" Type="http://schemas.openxmlformats.org/officeDocument/2006/relationships/hyperlink" Target="https://sh156-krasnoyarsk-r04.gosweb.gosuslugi.ru/netcat_files/userfiles/Nastavnichestvo/Metodicheskoe_soprovozhdenie_molodyh_pedagogov/Kvalifikatsionnyy-profil-molodogo-spetsialista-Bikbaevoy-A.D._08.11.2022.odt" TargetMode="External" /><Relationship Id="rId7" Type="http://schemas.openxmlformats.org/officeDocument/2006/relationships/hyperlink" Target="https://cloud.mail.ru/public/uzsR/ugmttszfP" TargetMode="External" /><Relationship Id="rId8" Type="http://schemas.openxmlformats.org/officeDocument/2006/relationships/image" Target="../media/image4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cloud.mail.ru/public/gJcT/fV62uguon" TargetMode="External" /><Relationship Id="rId3" Type="http://schemas.openxmlformats.org/officeDocument/2006/relationships/hyperlink" Target="https://sh156-krasnoyarsk-r04.gosweb.gosuslugi.ru/roditelyam-i-uchenikam/novosti/novosti_23.html" TargetMode="External" /><Relationship Id="rId4" Type="http://schemas.openxmlformats.org/officeDocument/2006/relationships/hyperlink" Target="https://cloud.mail.ru/public/U9P8/bsewon4cX" TargetMode="External" /><Relationship Id="rId5" Type="http://schemas.openxmlformats.org/officeDocument/2006/relationships/hyperlink" Target="https://sh156-krasnoyarsk-r04.gosweb.gosuslugi.ru/svedeniya-ob-obrazovatelnoy-organizatsii/gorodskie-bazovye-ploschadki/gbp-po-formirovaniyu-tsifrovoy-obrazovatelnoy-sredy/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hyperlink" Target="https://cloud.mail.ru/public/fRDV/QFLN9V5HL" TargetMode="Ex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cloud.mail.ru/public/uZMF/DMqzQXwgY" TargetMode="External" /><Relationship Id="rId3" Type="http://schemas.openxmlformats.org/officeDocument/2006/relationships/hyperlink" Target="https://cloud.mail.ru/public/s1YA/yaKLbQkp1" TargetMode="External" /><Relationship Id="rId4" Type="http://schemas.openxmlformats.org/officeDocument/2006/relationships/hyperlink" Target="https://cloud.mail.ru/public/icjN/5wRFAzZo5" TargetMode="External" /><Relationship Id="rId5" Type="http://schemas.openxmlformats.org/officeDocument/2006/relationships/hyperlink" Target="https://cloud.mail.ru/public/AP18/fih9UbED4" TargetMode="Ex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7.jpeg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Relationship Id="rId5" Type="http://schemas.openxmlformats.org/officeDocument/2006/relationships/image" Target="../media/image50.jpeg" /><Relationship Id="rId6" Type="http://schemas.openxmlformats.org/officeDocument/2006/relationships/oleObject" Target="../embeddings/oleObject1.bin" TargetMode="Internal" /><Relationship Id="rId7" Type="http://schemas.openxmlformats.org/officeDocument/2006/relationships/image" Target="../media/image51.jpeg" /><Relationship Id="rId8" Type="http://schemas.openxmlformats.org/officeDocument/2006/relationships/vmlDrawing" Target="../drawings/vmlDrawing1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sh156-krasnoyarsk-r04.gosweb.gosuslugi.ru/roditelyam-i-uchenikam/novosti/novosti_285.html" TargetMode="External" /><Relationship Id="rId3" Type="http://schemas.openxmlformats.org/officeDocument/2006/relationships/image" Target="../media/image53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4.jpeg" /><Relationship Id="rId3" Type="http://schemas.openxmlformats.org/officeDocument/2006/relationships/hyperlink" Target="https://sh156-krasnoyarsk-r04.gosweb.gosuslugi.ru/roditelyam-i-uchenikam/novosti/novosti_920.html" TargetMode="External" /><Relationship Id="rId4" Type="http://schemas.openxmlformats.org/officeDocument/2006/relationships/image" Target="../media/image5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svg" /><Relationship Id="rId6" Type="http://schemas.openxmlformats.org/officeDocument/2006/relationships/image" Target="../media/image9.png" /><Relationship Id="rId7" Type="http://schemas.openxmlformats.org/officeDocument/2006/relationships/image" Target="../media/image10.sv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hyperlink" Target="https://cloud.mail.ru/public/hFjk/gdfWwM3Pu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3.jpeg" /><Relationship Id="rId11" Type="http://schemas.openxmlformats.org/officeDocument/2006/relationships/image" Target="../media/image24.jpeg" /><Relationship Id="rId12" Type="http://schemas.openxmlformats.org/officeDocument/2006/relationships/image" Target="../media/image25.jpeg" /><Relationship Id="rId13" Type="http://schemas.openxmlformats.org/officeDocument/2006/relationships/image" Target="../media/image26.jpeg" /><Relationship Id="rId14" Type="http://schemas.openxmlformats.org/officeDocument/2006/relationships/image" Target="../media/image27.jpeg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Relationship Id="rId7" Type="http://schemas.openxmlformats.org/officeDocument/2006/relationships/image" Target="../media/image20.jpeg" /><Relationship Id="rId8" Type="http://schemas.openxmlformats.org/officeDocument/2006/relationships/image" Target="../media/image21.jpeg" /><Relationship Id="rId9" Type="http://schemas.openxmlformats.org/officeDocument/2006/relationships/image" Target="../media/image2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image" Target="../media/image2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741CFF8-1D37-48EC-91E7-7709F9E79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15"/>
            <a:ext cx="2437683" cy="169809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710D2A7-E5C3-42D0-AC53-649A5EEB9F39}"/>
              </a:ext>
            </a:extLst>
          </p:cNvPr>
          <p:cNvSpPr/>
          <p:nvPr/>
        </p:nvSpPr>
        <p:spPr>
          <a:xfrm>
            <a:off x="663964" y="2177665"/>
            <a:ext cx="11177516" cy="94179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R="107315" algn="ctr">
              <a:lnSpc>
                <a:spcPct val="115000"/>
              </a:lnSpc>
              <a:spcAft>
                <a:spcPct val="0"/>
              </a:spcAft>
            </a:pPr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 автономное </a:t>
            </a:r>
            <a:r>
              <a:rPr 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общеобразовательное учреждение</a:t>
            </a:r>
          </a:p>
          <a:p>
            <a:pPr marR="107315" algn="ctr">
              <a:lnSpc>
                <a:spcPct val="115000"/>
              </a:lnSpc>
              <a:spcAft>
                <a:spcPct val="0"/>
              </a:spcAft>
            </a:pPr>
            <a:r>
              <a:rPr 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«Средняя школа № 156 имени Героя Советского Союза Ерофеева Г.П.»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F1B3AED-D6F4-4DDF-BCDA-C21ECE6B5FD1}"/>
              </a:ext>
            </a:extLst>
          </p:cNvPr>
          <p:cNvSpPr/>
          <p:nvPr/>
        </p:nvSpPr>
        <p:spPr>
          <a:xfrm>
            <a:off x="472555" y="3750046"/>
            <a:ext cx="1130034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 наставничества </a:t>
            </a:r>
          </a:p>
          <a:p>
            <a:pPr algn="ctr"/>
            <a:r>
              <a:rPr 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«Молодые педагоги: пространство возможностей»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ACCD2E-3F39-426C-9C59-05590D3FBD93}"/>
              </a:ext>
            </a:extLst>
          </p:cNvPr>
          <p:cNvSpPr txBox="1"/>
          <p:nvPr/>
        </p:nvSpPr>
        <p:spPr>
          <a:xfrm>
            <a:off x="709684" y="6184111"/>
            <a:ext cx="10768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3620" y="4960620"/>
            <a:ext cx="520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Выступающий: Мельник Елена Павловна, заместитель  директора по УВР, 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внедрения программы наставничества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09720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98A134-ECE8-4055-BFD2-363F02A40142}"/>
              </a:ext>
            </a:extLst>
          </p:cNvPr>
          <p:cNvSpPr/>
          <p:nvPr/>
        </p:nvSpPr>
        <p:spPr>
          <a:xfrm>
            <a:off x="3803625" y="516366"/>
            <a:ext cx="514775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3200" b="1" u="sng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Нормативное обеспечение</a:t>
            </a:r>
            <a:r>
              <a:rPr lang="ru-RU" sz="3200" b="1" u="sng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b="1" u="sng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443497-16FA-4321-A1FF-413ED0AD3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68" y="1137352"/>
            <a:ext cx="676715" cy="4755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1AE174-4313-43AA-9B1C-8A73B701D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69" y="3213438"/>
            <a:ext cx="676715" cy="475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35C0F0-C261-4A3A-BE77-7BF3BA93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79" y="3874635"/>
            <a:ext cx="676715" cy="475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53C915-849B-4522-B022-057BBBC9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69" y="2507837"/>
            <a:ext cx="676715" cy="47552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DD846BF-9C70-4466-894B-50439A0DE671}"/>
              </a:ext>
            </a:extLst>
          </p:cNvPr>
          <p:cNvSpPr/>
          <p:nvPr/>
        </p:nvSpPr>
        <p:spPr>
          <a:xfrm>
            <a:off x="1581662" y="1137352"/>
            <a:ext cx="10203405" cy="572464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/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системе наставничества педагогических работников в муниципальном автономном общеобразовательном учреждении «Средняя школа № 156 им. Героя Советского Союза Ерофеева Г.П.». Приказ №01-35-109 от 02.03.2022г.</a:t>
            </a:r>
          </a:p>
          <a:p>
            <a:pPr algn="just"/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(план мероприятий) программы наставничества педагогических работников. </a:t>
            </a:r>
          </a:p>
          <a:p>
            <a:pPr algn="just"/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наставничества «Наставник – молодой специалист»</a:t>
            </a:r>
          </a:p>
          <a:p>
            <a:pPr algn="just"/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№01-35-386 от 20.09.2022г. О назначении куратора в рамках внедрения системы наставничества педагогических работников</a:t>
            </a:r>
          </a:p>
          <a:p>
            <a:pPr algn="just"/>
            <a:endParaRPr 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01-35-432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20.09.2023 г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. О назначении куратора и наставников внедрения целевой модели наставничества</a:t>
            </a:r>
          </a:p>
          <a:p>
            <a:pPr algn="just"/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01-35-433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20.09.2023г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. О назначении наставнических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endParaRPr lang="ru-RU"/>
          </a:p>
          <a:p>
            <a:pPr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8AD280-700B-4B1B-9411-0D92EB583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79" y="4903884"/>
            <a:ext cx="676715" cy="4755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F18DB37-22B3-4DFB-B55E-45D8F09B6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79" y="5881323"/>
            <a:ext cx="67671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50770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3C165-9232-89B4-C66E-23F47A33A047}"/>
              </a:ext>
            </a:extLst>
          </p:cNvPr>
          <p:cNvSpPr txBox="1"/>
          <p:nvPr/>
        </p:nvSpPr>
        <p:spPr>
          <a:xfrm>
            <a:off x="673608" y="503116"/>
            <a:ext cx="10844784" cy="622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базы наставников и обучение на курсах КГБПОУ "Красноярский педагогический колледж № 1 им. М. Горького", г. Красноярск, курсы повышения квалификации по программе "Наставничество и техники работы наставника".  В 2022 году-2 учителя; в 2023 году –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учителя, 2024 – 2 учителя.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3. Первый этап опроса до начала работы: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https://cloud.mail.ru/public/D8jp/TFgBa7mD2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анкета наставляемого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по выявлению запроса молодых учителей </a:t>
            </a:r>
            <a:r>
              <a:rPr lang="en-US" b="0" i="0" u="none" strike="noStrike">
                <a:effectLst/>
                <a:latin typeface="Arial" panose="020b0604020202020204" pitchFamily="34" charset="0"/>
                <a:hlinkClick r:id="rId3"/>
              </a:rPr>
              <a:t>https://docs.google.com/forms/d/e/1FAIpQLSf6v1yVuIvXT4ahTWNofNI08zgJIHNi2Q6h3zHIvIiJbzm2vQ/viewform?usp=sf_link</a:t>
            </a:r>
            <a:r>
              <a:rPr lang="ru-RU" b="0" i="0" u="none" strike="noStrike">
                <a:effectLst/>
                <a:latin typeface="Arial" panose="020b0604020202020204" pitchFamily="34" charset="0"/>
              </a:rPr>
              <a:t> </a:t>
            </a:r>
            <a:endParaRPr lang="en-US" b="0" i="0" u="none" strike="noStrike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0" i="0" u="none" strike="noStrike">
              <a:effectLst/>
              <a:latin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Примеры анкет, квалификационных профилей наставляемых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3F3CE6-B75D-982D-A42A-20E6FD82B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487" y="1511874"/>
            <a:ext cx="1629387" cy="24474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97A37D-4903-70A7-41E9-DD47DFF2B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7" y="1511874"/>
            <a:ext cx="1629387" cy="24474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C3D2EB-EC1E-4569-832F-7C168D4D17C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1937" t="38071" r="32154" b="16594"/>
          <a:stretch>
            <a:fillRect/>
          </a:stretch>
        </p:blipFill>
        <p:spPr>
          <a:xfrm>
            <a:off x="4647126" y="1511874"/>
            <a:ext cx="2869242" cy="24474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BF4E86-8CE3-DF2C-9362-AB802D68598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71" t="2843" b="2030"/>
          <a:stretch>
            <a:fillRect/>
          </a:stretch>
        </p:blipFill>
        <p:spPr>
          <a:xfrm>
            <a:off x="7801128" y="1511871"/>
            <a:ext cx="3305787" cy="24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85517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782869-8411-681B-AD37-971AFCEEB8D0}"/>
              </a:ext>
            </a:extLst>
          </p:cNvPr>
          <p:cNvSpPr txBox="1"/>
          <p:nvPr/>
        </p:nvSpPr>
        <p:spPr>
          <a:xfrm>
            <a:off x="1219200" y="256829"/>
            <a:ext cx="109728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Первая встреча наставников и молодых специалистов.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A8EF5E-8128-18CB-FDA8-23C0787FB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9" t="11067" r="4785" b="11333"/>
          <a:stretch>
            <a:fillRect/>
          </a:stretch>
        </p:blipFill>
        <p:spPr>
          <a:xfrm>
            <a:off x="4683741" y="4150953"/>
            <a:ext cx="2414016" cy="2707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C7A111-FE0F-81D9-A84F-E08B1CA17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59" t="30266" r="1763" b="44134"/>
          <a:stretch>
            <a:fillRect/>
          </a:stretch>
        </p:blipFill>
        <p:spPr>
          <a:xfrm>
            <a:off x="313943" y="2733302"/>
            <a:ext cx="2780014" cy="24597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22A328D-AB6C-77BE-4B70-F4D84113D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26" t="75600" r="163" b="9867"/>
          <a:stretch>
            <a:fillRect/>
          </a:stretch>
        </p:blipFill>
        <p:spPr>
          <a:xfrm>
            <a:off x="128251" y="4564241"/>
            <a:ext cx="4466299" cy="22128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8D675AB-D6ED-E188-745D-DC5F13490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343" y="1228639"/>
            <a:ext cx="4541914" cy="29568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AD3C646-227E-071D-0B06-0C731C14B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8" t="4981" r="5900" b="1792"/>
          <a:stretch>
            <a:fillRect/>
          </a:stretch>
        </p:blipFill>
        <p:spPr>
          <a:xfrm rot="16200000">
            <a:off x="7896862" y="2342081"/>
            <a:ext cx="3456973" cy="48768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0A6514-A1E5-09E9-879A-BCA61F0615BF}"/>
              </a:ext>
            </a:extLst>
          </p:cNvPr>
          <p:cNvSpPr txBox="1"/>
          <p:nvPr/>
        </p:nvSpPr>
        <p:spPr>
          <a:xfrm>
            <a:off x="313943" y="872382"/>
            <a:ext cx="68365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2000"/>
              <a:t>Наставнические отношения формируются на условиях: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/>
              <a:t>добровольности;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/>
              <a:t>взаимного согласия и доверия;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/>
              <a:t>взаимообогащения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/>
              <a:t>открытого диалога.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5B81FBE-2764-41C3-B6B8-BABF6D2A34C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46" t="25562" r="590" b="30460"/>
          <a:stretch>
            <a:fillRect/>
          </a:stretch>
        </p:blipFill>
        <p:spPr>
          <a:xfrm>
            <a:off x="9121421" y="937744"/>
            <a:ext cx="2607028" cy="20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65228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915" name="Picture 3" descr="C:\Users\User\Desktop\02.11 Семинар для учителей по ВПР\photo_5339429327672036762_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47393" y="1944170"/>
            <a:ext cx="3259846" cy="43464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50843"/>
            <a:ext cx="12004713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/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перечень необходимых компетенций (действий) в  квалификационном профиле молодого специалиста:</a:t>
            </a:r>
          </a:p>
          <a:p>
            <a:pPr>
              <a:buFontTx/>
              <a:buChar char="-"/>
            </a:pP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профессионального стандарта </a:t>
            </a:r>
          </a:p>
          <a:p>
            <a:pPr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(педагогическая деятельность в сфере </a:t>
            </a:r>
          </a:p>
          <a:p>
            <a:pPr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дошкольного, начального общего, основного </a:t>
            </a:r>
          </a:p>
          <a:p>
            <a:pPr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среднего общего образования) </a:t>
            </a:r>
          </a:p>
          <a:p>
            <a:pPr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(воспитатель, учитель)»;</a:t>
            </a:r>
          </a:p>
          <a:p>
            <a:pPr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ФГОС; </a:t>
            </a:r>
          </a:p>
          <a:p>
            <a:pPr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квалификационная характеристика должности.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ownloads\V3705533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32154" y="5365214"/>
            <a:ext cx="1350899" cy="13039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78925" y="5568892"/>
            <a:ext cx="569475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smtClean="0">
                <a:hlinkClick r:id="rId4"/>
              </a:rPr>
              <a:t>https://cloud.mail.ru/public/s1YA/yaKLbQkp1</a:t>
            </a:r>
            <a:r>
              <a:rPr lang="ru-RU" smtClean="0"/>
              <a:t> 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915E84-7FF9-34F3-20FA-01F6D257F6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50" t="22933" r="20133" b="10567"/>
          <a:stretch>
            <a:fillRect/>
          </a:stretch>
        </p:blipFill>
        <p:spPr>
          <a:xfrm>
            <a:off x="6900611" y="3553490"/>
            <a:ext cx="4631699" cy="304393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F71F3E-A710-107D-0125-BFB11A1597C6}"/>
              </a:ext>
            </a:extLst>
          </p:cNvPr>
          <p:cNvSpPr txBox="1"/>
          <p:nvPr/>
        </p:nvSpPr>
        <p:spPr>
          <a:xfrm>
            <a:off x="506776" y="475488"/>
            <a:ext cx="1153466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lvl="0">
              <a:defRPr/>
            </a:pPr>
            <a:r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Формирование наставнических пар (заявление на участие в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программе</a:t>
            </a:r>
            <a:r>
              <a:rPr kumimoji="0" lang="ru-RU" sz="1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https://cloud.mail.ru/public/5X7o/PSBC4kQeW</a:t>
            </a:r>
            <a:r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приказа).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https://sh156-krasnoyarsk-r04.gosweb.gosuslugi.ru/netcat_files/userfiles/Nastavnichestvo/Vypiska_iz_Prikaza_01-35-388_ot_20.09.2022g.O_formirovanii_nastavnicheskih_par.pdf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/>
            <a:r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Посещение уроков в рамках проведения ВШК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«Состояние преподавания учебных предметов и реализация программ воспитания молодыми специалистами»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https://cloud.mail.ru/public/AqoY/NzdgGeYwR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Заполнение квалификационного профиля молодого специалиста</a:t>
            </a: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://sh156-krasnoyarsk-r04.gosweb.gosuslugi.ru/netcat_files/userfiles/Nastavnichestvo/Metodicheskoe_soprovozhdenie_molodyh_pedagogov/Kvalifikatsionnyy-profil-molodogo-spetsialista-Bikbaevoy-A.D._08.11.2022.odt</a:t>
            </a: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персонализированной программы наставничества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https://cloud.mail.ru/public/uzsR/ugmttszfP</a:t>
            </a:r>
            <a:r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061702-1AF9-8EB5-E0D8-ADB3DDDCC7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725" t="30000" r="12174" b="10401"/>
          <a:stretch>
            <a:fillRect/>
          </a:stretch>
        </p:blipFill>
        <p:spPr>
          <a:xfrm>
            <a:off x="584341" y="4148897"/>
            <a:ext cx="5745480" cy="270910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2057153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608AAAC-BA67-4C28-962B-DC0E72F7FCD4}"/>
              </a:ext>
            </a:extLst>
          </p:cNvPr>
          <p:cNvSpPr/>
          <p:nvPr/>
        </p:nvSpPr>
        <p:spPr>
          <a:xfrm>
            <a:off x="3123029" y="590843"/>
            <a:ext cx="5925942" cy="49019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практики наставничества</a:t>
            </a:r>
            <a:endParaRPr lang="ru-RU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3EF891CD-FDE2-48ED-88E2-724BD9440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15785786"/>
              </p:ext>
            </p:extLst>
          </p:nvPr>
        </p:nvGraphicFramePr>
        <p:xfrm>
          <a:off x="1553699" y="1466863"/>
          <a:ext cx="9390966" cy="539113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79D9335-811D-4C37-A114-22BD5AE09ED6}"/>
              </a:ext>
            </a:extLst>
          </p:cNvPr>
          <p:cNvSpPr/>
          <p:nvPr/>
        </p:nvSpPr>
        <p:spPr>
          <a:xfrm>
            <a:off x="351692" y="4486646"/>
            <a:ext cx="6147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3200" b="1" u="sng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Положительные стороны</a:t>
            </a:r>
            <a:r>
              <a:rPr lang="ru-RU" sz="3200" b="1" u="sng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эффективная система мотивации участников Программы;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достаточность и понятность обучения наставников.</a:t>
            </a:r>
          </a:p>
          <a:p>
            <a:pPr algn="ctr"/>
            <a:endParaRPr lang="ru-RU" sz="3200" b="1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5764F3C-00F4-44FA-BFCF-F90457F64468}"/>
              </a:ext>
            </a:extLst>
          </p:cNvPr>
          <p:cNvSpPr/>
          <p:nvPr/>
        </p:nvSpPr>
        <p:spPr>
          <a:xfrm>
            <a:off x="6384388" y="4395050"/>
            <a:ext cx="6147582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3200" b="1" u="sng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Слабые</a:t>
            </a:r>
            <a:r>
              <a:rPr lang="ru-RU" sz="3200" b="1" u="sng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стороны</a:t>
            </a:r>
            <a:r>
              <a:rPr lang="ru-RU" sz="3200" b="1" u="sng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сохраняется дефицит педагогов, </a:t>
            </a:r>
          </a:p>
          <a:p>
            <a:pPr/>
            <a:r>
              <a:rPr lang="ru-RU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готовых и способных быть наставниками</a:t>
            </a:r>
          </a:p>
          <a:p>
            <a:pPr/>
            <a:r>
              <a:rPr lang="ru-RU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образовательной организации.</a:t>
            </a:r>
          </a:p>
          <a:p>
            <a:pPr algn="ctr"/>
            <a:endParaRPr lang="ru-RU" sz="3200" b="1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26999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/>
          </a:lstStyle>
          <a:p>
            <a:pPr>
              <a:buFontTx/>
              <a:buChar char="-"/>
            </a:pPr>
            <a:r>
              <a:rPr lang="ru-RU"/>
              <a:t>Запуск практики</a:t>
            </a:r>
          </a:p>
          <a:p>
            <a:pPr>
              <a:buFontTx/>
              <a:buChar char="-"/>
            </a:pPr>
            <a:r>
              <a:rPr lang="ru-RU" u="sng"/>
              <a:t>Корректировка и продолжение практики</a:t>
            </a:r>
          </a:p>
          <a:p>
            <a:pPr>
              <a:buFontTx/>
              <a:buChar char="-"/>
            </a:pPr>
            <a:r>
              <a:rPr lang="ru-RU"/>
              <a:t>Завершение практики</a:t>
            </a:r>
          </a:p>
          <a:p>
            <a:pPr marL="0" indent="0">
              <a:buNone/>
            </a:pPr>
            <a:r>
              <a:rPr lang="ru-RU"/>
              <a:t>Практика </a:t>
            </a:r>
          </a:p>
          <a:p>
            <a:pPr>
              <a:buFontTx/>
              <a:buChar char="-"/>
            </a:pPr>
            <a:r>
              <a:rPr lang="ru-RU"/>
              <a:t>Проверка устойчивости практики не проведена </a:t>
            </a:r>
          </a:p>
          <a:p>
            <a:pPr>
              <a:buFontTx/>
              <a:buChar char="-"/>
            </a:pPr>
            <a:r>
              <a:rPr lang="ru-RU"/>
              <a:t>Практика не устойчива (результаты поменяются с изменением условий)</a:t>
            </a:r>
          </a:p>
          <a:p>
            <a:pPr>
              <a:buFontTx/>
              <a:buChar char="-"/>
            </a:pPr>
            <a:r>
              <a:rPr lang="ru-RU"/>
              <a:t>Практика устойчива (результаты не изменятся с изменением условий)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DB6FA0-0727-0DCC-6D63-754575231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978" y="681037"/>
            <a:ext cx="3121190" cy="3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12959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53DE41-9677-9BD1-5F39-5E5AC7299962}"/>
              </a:ext>
            </a:extLst>
          </p:cNvPr>
          <p:cNvSpPr txBox="1"/>
          <p:nvPr/>
        </p:nvSpPr>
        <p:spPr>
          <a:xfrm>
            <a:off x="969264" y="585216"/>
            <a:ext cx="10250424" cy="6690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форма взаимодействия – проектные офисы.</a:t>
            </a:r>
          </a:p>
          <a:p>
            <a:pPr/>
            <a:r>
              <a:rPr lang="ru-RU"/>
              <a:t> </a:t>
            </a:r>
            <a:r>
              <a:rPr lang="ru-RU" b="1" u="sng"/>
              <a:t>Примеры проектных офисов: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Технология оценивания образовательных достижений обучающихся. </a:t>
            </a:r>
          </a:p>
          <a:p>
            <a:pPr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проектного офиса осваивали способы оценивания образовательных результатов в начальной школе, разрабатывали </a:t>
            </a:r>
            <a:r>
              <a:rPr lang="ru-RU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банк диагностических заданий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различных предметных областях для обучающихся 1-4 классов. </a:t>
            </a:r>
            <a:endParaRPr lang="ru-RU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смыслового чтения и работы с текстом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/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Педагогами проектного офиса было разработано и реализовано мероприятие </a:t>
            </a:r>
            <a:r>
              <a:rPr lang="ru-RU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«Кейс-чемпионат по функциональной грамотности для обучающихся 1-4 классов» </a:t>
            </a:r>
            <a:endParaRPr lang="ru-RU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 исследовательская деятельность младших школьников.</a:t>
            </a:r>
          </a:p>
          <a:p>
            <a:pPr/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Педагогами проектного офиса разработано положение о конкурсе, осуществлена работа по подготовке и сопровождению детских работ, проведен конкурс исследовательских работ и творческих проектов младших школьников </a:t>
            </a:r>
            <a:r>
              <a:rPr lang="ru-RU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«Я – ИССЛЕДОВАТЕЛЬ»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 в образовании: ИКТ компетентность учителя.</a:t>
            </a:r>
          </a:p>
          <a:p>
            <a:pPr/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Педагогами проектного офиса </a:t>
            </a:r>
            <a:r>
              <a:rPr lang="ru-RU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подготовлены и проведены обучающие семинары и открытые уроки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демонстрирующие технологию смешанного обучения и методически грамотное применение интернет ресурсов на уроках, приняли участие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Всероссийском проекте «Взаимообучение городов».</a:t>
            </a:r>
            <a:endParaRPr lang="ru-RU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/>
          </a:p>
          <a:p>
            <a:pPr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44604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ПЕДАГОГИЧЕСКОЕ НАСТАВНИЧЕСТВО."/>
          <p:cNvPicPr>
            <a:picLocks noChangeAspect="1" noChangeArrowheads="1"/>
          </p:cNvPicPr>
          <p:nvPr/>
        </p:nvPicPr>
        <p:blipFill>
          <a:blip r:embed="rId2"/>
          <a:srcRect t="49323"/>
          <a:stretch>
            <a:fillRect/>
          </a:stretch>
        </p:blipFill>
        <p:spPr bwMode="auto">
          <a:xfrm>
            <a:off x="4403154" y="240030"/>
            <a:ext cx="7788846" cy="296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 descr="ПЕДАГОГИЧЕСКОЕ НАСТАВНИЧЕСТВО.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03519" y="3455194"/>
            <a:ext cx="4063365" cy="304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ПЕДАГОГИЧЕСКОЕ НАСТАВНИЧЕСТВО."/>
          <p:cNvPicPr>
            <a:picLocks noChangeAspect="1" noChangeArrowheads="1"/>
          </p:cNvPicPr>
          <p:nvPr/>
        </p:nvPicPr>
        <p:blipFill>
          <a:blip r:embed="rId4"/>
          <a:srcRect l="22167" t="9877" r="21768"/>
          <a:stretch>
            <a:fillRect/>
          </a:stretch>
        </p:blipFill>
        <p:spPr bwMode="auto">
          <a:xfrm>
            <a:off x="491490" y="1931670"/>
            <a:ext cx="3908138" cy="444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>
            <a:extLst>
              <a:ext uri="{FF2B5EF4-FFF2-40B4-BE49-F238E27FC236}">
                <a16:creationId xmlns:a16="http://schemas.microsoft.com/office/drawing/2014/main" xmlns="" id="{B62B4344-C9E3-45F3-9D32-7221A7A9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54" y="222228"/>
            <a:ext cx="114501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altLang="ru-RU" sz="1867">
                <a:solidFill>
                  <a:schemeClr val="tx2"/>
                </a:solidFill>
              </a:rPr>
              <a:t> </a:t>
            </a:r>
            <a:r>
              <a:rPr lang="ru-RU" altLang="ru-RU" sz="1867" b="1">
                <a:solidFill>
                  <a:schemeClr val="tx2"/>
                </a:solidFill>
              </a:rPr>
              <a:t> </a:t>
            </a:r>
            <a:r>
              <a:rPr lang="ru-RU" altLang="ru-RU" sz="1867" b="1">
                <a:solidFill>
                  <a:srgbClr val="FF0000"/>
                </a:solidFill>
              </a:rPr>
              <a:t>ВЕКТОРЫ ОБНОВЛЕНИЯ </a:t>
            </a:r>
            <a:r>
              <a:rPr lang="ru-RU" altLang="ru-RU" sz="1867" b="1" smtClean="0">
                <a:solidFill>
                  <a:srgbClr val="FF0000"/>
                </a:solidFill>
              </a:rPr>
              <a:t>СОПРОВОЖДЕНИЯ ПЕДАГОГА В ПРОГРАММЕ НАСТАВНИЧЕСТВА</a:t>
            </a:r>
            <a:endParaRPr lang="ru-RU" altLang="ru-RU" sz="1867" b="1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xmlns="" id="{A0F733EF-7EE6-4447-8D24-84BA40A57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3884045"/>
              </p:ext>
            </p:extLst>
          </p:nvPr>
        </p:nvGraphicFramePr>
        <p:xfrm>
          <a:off x="674116" y="822454"/>
          <a:ext cx="10989733" cy="5623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6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55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97349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2100" b="1">
                          <a:solidFill>
                            <a:schemeClr val="bg1"/>
                          </a:solidFill>
                        </a:rPr>
                        <a:t>Показатели для сравнения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2100" b="1" smtClean="0">
                          <a:solidFill>
                            <a:schemeClr val="bg1"/>
                          </a:solidFill>
                        </a:rPr>
                        <a:t>традиционное </a:t>
                      </a:r>
                      <a:r>
                        <a:rPr lang="ru-RU" altLang="ru-RU" sz="2100" b="1">
                          <a:solidFill>
                            <a:schemeClr val="bg1"/>
                          </a:solidFill>
                        </a:rPr>
                        <a:t>сопровождение педагогов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100" b="1">
                          <a:solidFill>
                            <a:schemeClr val="bg1"/>
                          </a:solidFill>
                        </a:rPr>
                        <a:t>Научно-методическое (современное) сопровождение педагогов </a:t>
                      </a:r>
                    </a:p>
                  </a:txBody>
                  <a:tcPr marL="121915" marR="121915" marT="60964" marB="6096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2812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700" b="1"/>
                        <a:t>Преобладающие формы повышения квалификации педагогов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/>
                      <a:r>
                        <a:rPr lang="ru-RU" sz="1700"/>
                        <a:t>Репродуктивные пассивные просветительские формы повышения квалификации педагогов (лекции, семинары); преобладание фронтальных форм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700" b="1"/>
                        <a:t>Многообразие активных и интерактивных форм. Оптимальное сочетание индивидуальных, групповых, коллективных, фронтальных форм</a:t>
                      </a:r>
                    </a:p>
                  </a:txBody>
                  <a:tcPr marL="121915" marR="121915" marT="60964" marB="6096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2728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700" b="1"/>
                        <a:t>Используемые методы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700"/>
                        <a:t>Преобладание методов контроля, принуждения; диагностики, развития, коррекции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700"/>
                        <a:t>Преобладание методов самоконтроля, стимулирования, убеждения, самодиагностики, саморазвития, самокоррекции, рефлексии</a:t>
                      </a:r>
                    </a:p>
                  </a:txBody>
                  <a:tcPr marL="121915" marR="121915" marT="60964" marB="6096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0603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700" b="1"/>
                        <a:t>Взаимодействие участников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700"/>
                        <a:t>Субъект-объектное взаимодействие: выполнение указаний, готовых инструкций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ru-RU" sz="1700"/>
                        <a:t>Субъект-субъектное взаимодействие: педагоги включены в со-участие, со-творчество, со-трудничество</a:t>
                      </a:r>
                      <a:endParaRPr lang="ru-RU" sz="1700"/>
                    </a:p>
                  </a:txBody>
                  <a:tcPr marL="121915" marR="121915" marT="60964" marB="6096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36A6995-B105-4E58-B75F-D97E346D19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62" b="6644"/>
          <a:stretch>
            <a:fillRect/>
          </a:stretch>
        </p:blipFill>
        <p:spPr>
          <a:xfrm>
            <a:off x="658837" y="1"/>
            <a:ext cx="10874326" cy="58662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B29574E-9B4E-4841-9E25-6CD84741B7A0}"/>
              </a:ext>
            </a:extLst>
          </p:cNvPr>
          <p:cNvSpPr/>
          <p:nvPr/>
        </p:nvSpPr>
        <p:spPr>
          <a:xfrm>
            <a:off x="98474" y="5866229"/>
            <a:ext cx="1192940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2000" b="1">
                <a:latin typeface="Times New Roman" panose="02020603050405020304" pitchFamily="18" charset="0"/>
                <a:ea typeface="Calibri" panose="020f0502020204030204" pitchFamily="34" charset="0"/>
              </a:rPr>
              <a:t>МАОУ «Средняя школа № 156 имени Героя Советского Союза Ерофеева Г.П.» - новая современная школа, открывшая в 2019 году свои двери школьникам и абсолютно новому коллективу педагогов.</a:t>
            </a:r>
            <a:endParaRPr lang="ru-RU" sz="2000" b="1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0B1A905-4A9E-46C8-9B56-D096D59CBF7C}"/>
              </a:ext>
            </a:extLst>
          </p:cNvPr>
          <p:cNvSpPr/>
          <p:nvPr/>
        </p:nvSpPr>
        <p:spPr>
          <a:xfrm>
            <a:off x="3411395" y="6537719"/>
            <a:ext cx="4128887" cy="32028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indent="450215" algn="just">
              <a:lnSpc>
                <a:spcPct val="115000"/>
              </a:lnSpc>
              <a:spcAft>
                <a:spcPct val="0"/>
              </a:spcAft>
            </a:pPr>
            <a:r>
              <a:rPr lang="ru-RU" sz="1400" u="sng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Видео-презентации практики наставничества</a:t>
            </a:r>
            <a:endParaRPr lang="ru-RU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05092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651"/>
            <a:ext cx="10515600" cy="1088771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4000" b="1">
                <a:solidFill>
                  <a:schemeClr val="accent1"/>
                </a:solidFill>
              </a:rPr>
              <a:t>Достижения наставников и наставляемых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1039241"/>
            <a:ext cx="10515600" cy="4351338"/>
          </a:xfrm>
        </p:spPr>
        <p:txBody>
          <a:bodyPr>
            <a:normAutofit/>
          </a:bodyPr>
          <a:lstStyle>
            <a:defPPr/>
          </a:lstStyle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программы наставничества улучшились условия социального и профессионального благополучия в образовательной организации, а именно: 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образовательных и культурных проектов, инициированных молодыми педагогами;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и защита собственных педагогических профессиональных работ молодыми специалистами на городском конкурсе «Марафон проектных идей»;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молодых педагогов в профессиональных конкурсах;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повысилось качество проведения уроков.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ru-RU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ru-RU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00926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algn="ctr"/>
            <a:r>
              <a:rPr lang="ru-RU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готовые к распространению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 банк методических материалов для работы наставников и наставляемых: </a:t>
            </a:r>
            <a:r>
              <a:rPr lang="ru-RU" sz="2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персонализированная программа наставничества</a:t>
            </a:r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карта анализа урока</a:t>
            </a:r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>
                <a:effectLst/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алгоритмы разбора и решения ситуативной педагогической задачи</a:t>
            </a:r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кейсы</a:t>
            </a:r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проблемными педагогическими ситуациями «школьный травматизм», «работа с родителями», «взаимоотношения в детском коллективе», методические разработки сценариев обучающих семинаров и другие методические материалы. </a:t>
            </a:r>
            <a:endParaRPr lang="ru-RU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43108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999716-E264-4021-9F81-1A83BECB3FDA}"/>
              </a:ext>
            </a:extLst>
          </p:cNvPr>
          <p:cNvSpPr/>
          <p:nvPr/>
        </p:nvSpPr>
        <p:spPr>
          <a:xfrm>
            <a:off x="2942366" y="190764"/>
            <a:ext cx="7115153" cy="55643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ru-RU" sz="2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тиражирования практики: </a:t>
            </a:r>
            <a:endParaRPr lang="ru-RU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6D556D3-2EE2-49AE-AB67-F79D8DF7F2EF}"/>
              </a:ext>
            </a:extLst>
          </p:cNvPr>
          <p:cNvSpPr/>
          <p:nvPr/>
        </p:nvSpPr>
        <p:spPr>
          <a:xfrm>
            <a:off x="4572000" y="1351729"/>
            <a:ext cx="6865033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является городской базовой площадкой по работе с молодыми педагогами. </a:t>
            </a:r>
          </a:p>
          <a:p>
            <a:pPr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 опыт работы на мероприятиях муниципального уровня.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8FA0ED-F2D8-4C60-8280-19FCF2BEC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07" y="1223273"/>
            <a:ext cx="4081381" cy="22057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ED87FF-E2AC-4BE2-AA77-AF2B7C1FC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02"/>
          <a:stretch>
            <a:fillRect/>
          </a:stretch>
        </p:blipFill>
        <p:spPr>
          <a:xfrm>
            <a:off x="294476" y="3936612"/>
            <a:ext cx="5524500" cy="26766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4C973A9-1070-43E0-B58C-1B711FA36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934566"/>
            <a:ext cx="2569343" cy="36787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D20BC7F-70DD-4186-8929-BD6110BE9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488" y="2934566"/>
            <a:ext cx="2759027" cy="3678702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3E34186A-EAD7-44AB-9A58-6DC598FB4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0975562"/>
              </p:ext>
            </p:extLst>
          </p:nvPr>
        </p:nvGraphicFramePr>
        <p:xfrm>
          <a:off x="9192858" y="2921388"/>
          <a:ext cx="2609087" cy="3691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6" imgW="5393880" imgH="7617240" progId="AcroExch.Document.DC">
                  <p:embed/>
                </p:oleObj>
              </mc:Choice>
              <mc:Fallback>
                <p:oleObj name="Acrobat Document" r:id="rId6" imgW="5393880" imgH="7617240" progId="AcroExch.Document.DC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92858" y="2921388"/>
                        <a:ext cx="2609087" cy="3691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xmlns="" val="97712370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8" name="Picture 2" descr="ВЗАИМООБУЧЕНИЕ ГОРОДОВ: ПРАКТИКА ПЕДАГОГИЧЕСКОГО НАСТАВНИЧЕСТВА.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410" y="285750"/>
            <a:ext cx="7762489" cy="41186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8610" y="4517797"/>
            <a:ext cx="11681460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08.11.2023 года МАОУ СШ №156 представила опыт наставнической деятельности в дистанционном мероприятии в рамках Всероссийского проекта «Взаимообучение городов» по теме: Педагогическое наставничество «Молодые педагоги: пространство возможностей».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503170" y="5553194"/>
            <a:ext cx="834389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mtClean="0"/>
              <a:t>04 октября 2023 </a:t>
            </a:r>
            <a:r>
              <a:rPr lang="ru-RU" b="1" smtClean="0">
                <a:hlinkClick r:id="rId2" tooltip="Краевой форум «PROнаставничество"/>
              </a:rPr>
              <a:t>Краевой форум «PROнаставничество</a:t>
            </a:r>
            <a:endParaRPr lang="ru-RU" b="1"/>
          </a:p>
        </p:txBody>
      </p:sp>
      <p:pic>
        <p:nvPicPr>
          <p:cNvPr id="49154" name="Picture 2" descr="Краевой форум «PROнаставничество.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71649" y="382569"/>
            <a:ext cx="8126731" cy="5192079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0178" name="Picture 2" descr="Городской конкурс проектных идей молодых педагогов г. Красноярска  «Марафон проектных идей» - 2024.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165" y="411480"/>
            <a:ext cx="5079365" cy="38095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88770" y="4277767"/>
            <a:ext cx="98298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Городской конкурс проектных идей молодых педагогов г. Красноярска  «Марафон проектных идей» - 2024"/>
              </a:rPr>
              <a:t>Городской конкурс проектных идей молодых педагогов г. Красноярска «Марафон проектных идей» - 2024</a:t>
            </a:r>
            <a:endPara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12-13 марта 2024 года 8 команд проектных идей МАОУ СШ №156 приняли участие в конкурсном испытании «Презентация проектной идеи» первого тура основного этапа конкурса «Марафон проектных идей 2024».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0" name="Picture 4" descr="Городской конкурс проектных идей молодых педагогов г. Красноярска  «Марафон проектных идей» - 2024.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83629" y="471963"/>
            <a:ext cx="4994275" cy="374570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6CC670E-F951-4141-A5F0-7FD67FD9C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7039454"/>
              </p:ext>
            </p:extLst>
          </p:nvPr>
        </p:nvGraphicFramePr>
        <p:xfrm>
          <a:off x="1744394" y="2251881"/>
          <a:ext cx="8482818" cy="460611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E874C6-C1DE-4022-BE82-4A82A2F534F3}"/>
              </a:ext>
            </a:extLst>
          </p:cNvPr>
          <p:cNvSpPr/>
          <p:nvPr/>
        </p:nvSpPr>
        <p:spPr>
          <a:xfrm>
            <a:off x="562708" y="12088"/>
            <a:ext cx="11338560" cy="213802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и ее актуальность</a:t>
            </a:r>
          </a:p>
          <a:p>
            <a:pPr indent="448310" algn="just">
              <a:lnSpc>
                <a:spcPct val="115000"/>
              </a:lnSpc>
              <a:spcAft>
                <a:spcPts val="800"/>
              </a:spcAft>
            </a:pP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Специфика кадров образовательной организации такова, что </a:t>
            </a:r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42% педагога </a:t>
            </a:r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 имеют статус молодого специалиста </a:t>
            </a:r>
            <a:r>
              <a:rPr lang="ru-RU" sz="2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нуждаются в сопровождении профессиональной деятельности в условиях нового педагогического коллектива. </a:t>
            </a:r>
          </a:p>
          <a:p>
            <a:pPr indent="448310" algn="just">
              <a:lnSpc>
                <a:spcPct val="115000"/>
              </a:lnSpc>
              <a:spcAft>
                <a:spcPts val="800"/>
              </a:spcAft>
            </a:pP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увеличивается педагогический коллектив. </a:t>
            </a:r>
            <a:r>
              <a:rPr lang="ru-RU" sz="2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35 % </a:t>
            </a: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доля учителей в возрасте до </a:t>
            </a:r>
            <a:r>
              <a:rPr lang="ru-RU" sz="2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 </a:t>
            </a:r>
            <a:endParaRPr lang="ru-RU" sz="14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46953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ED736A-9ACA-4C91-80EF-4EE2BA5890DF}"/>
              </a:ext>
            </a:extLst>
          </p:cNvPr>
          <p:cNvSpPr/>
          <p:nvPr/>
        </p:nvSpPr>
        <p:spPr>
          <a:xfrm>
            <a:off x="2865120" y="457791"/>
            <a:ext cx="8735192" cy="229017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endParaRPr lang="ru-RU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 полное раскрытие потенциала личности наставляемого, необходимое для успешной личной и профессиональной самореализации в современных условиях неопределенности, а также создание условий для формирования эффективной системы поддержки, самоопределения и профессиональной ориентации молодых и вновь прибывших специалистов.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276FF9-A3A3-452A-B131-106D9C15F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08" y="450134"/>
            <a:ext cx="2145978" cy="21459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781EDD-FA27-4B33-B2F9-D71FB54A8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09" y="2516886"/>
            <a:ext cx="9513791" cy="47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14767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65EB76C-6770-4256-A241-54B62BD0FDC3}"/>
              </a:ext>
            </a:extLst>
          </p:cNvPr>
          <p:cNvSpPr/>
          <p:nvPr/>
        </p:nvSpPr>
        <p:spPr>
          <a:xfrm>
            <a:off x="1209821" y="633046"/>
            <a:ext cx="10461673" cy="468416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адаптировать молодых и вновь прибывших специалистов для вхождения в полноценный рабочий режим школы через освоение норм, требований и традиций школы и с целью закрепления их в образовательной организации;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склонности, потребности, возможности и трудности в работе наставляемых педагогов через беседы и наблюдения;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спланировать систему мероприятий для передачи навыков, знаний, формирования ценностей у педагогов с целью повышения личностного и профессионального уровня наставляемых, а также качества обучения школьников.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C3B8E894-3C53-4020-8787-9BB1BB281D2B}"/>
              </a:ext>
            </a:extLst>
          </p:cNvPr>
          <p:cNvSpPr/>
          <p:nvPr/>
        </p:nvSpPr>
        <p:spPr>
          <a:xfrm>
            <a:off x="509689" y="1385668"/>
            <a:ext cx="661182" cy="436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720B1A-BA59-485D-8E54-FE2E2D978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76" y="3652961"/>
            <a:ext cx="682811" cy="475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253369-6FA5-4902-B2BD-56FBB01D3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76" y="2737364"/>
            <a:ext cx="68281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49270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1524000" y="904892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0" y="1002551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/>
          </a:lstStyle>
          <a:p>
            <a:pPr algn="ctr">
              <a:defRPr/>
            </a:pPr>
            <a:r>
              <a:rPr lang="ru-RU" sz="2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</a:rPr>
              <a:t>…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524000" y="85726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Выноска со стрелкой вниз 33"/>
          <p:cNvSpPr/>
          <p:nvPr/>
        </p:nvSpPr>
        <p:spPr>
          <a:xfrm>
            <a:off x="998455" y="935588"/>
            <a:ext cx="9991385" cy="536654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>
            <a:defPPr/>
          </a:lstStyle>
          <a:p>
            <a:pPr algn="ctr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6200000">
            <a:off x="1794670" y="6160295"/>
            <a:ext cx="71437" cy="612775"/>
          </a:xfrm>
          <a:prstGeom prst="rect">
            <a:avLst/>
          </a:prstGeom>
          <a:solidFill>
            <a:srgbClr val="36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721" name="Подзаголовок 2"/>
          <p:cNvSpPr txBox="1"/>
          <p:nvPr/>
        </p:nvSpPr>
        <p:spPr bwMode="auto">
          <a:xfrm>
            <a:off x="1524001" y="6430964"/>
            <a:ext cx="982663" cy="427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/>
          <a:lstStyle>
            <a:defPPr/>
          </a:lstStyle>
          <a:p>
            <a:pPr algn="ctr" eaLnBrk="0" hangingPunct="0">
              <a:defRPr/>
            </a:pPr>
            <a:r>
              <a:rPr lang="en-US" sz="2000">
                <a:solidFill>
                  <a:srgbClr val="ED7D31"/>
                </a:solidFill>
                <a:latin typeface="Calibri" pitchFamily="34" charset="0"/>
              </a:rPr>
              <a:t>krao.ru</a:t>
            </a:r>
            <a:endParaRPr lang="ru-RU" sz="2000">
              <a:solidFill>
                <a:srgbClr val="ED7D31"/>
              </a:solidFill>
              <a:latin typeface="Calibri" panose="020f0502020204030204" pitchFamily="34" charset="0"/>
            </a:endParaRPr>
          </a:p>
          <a:p>
            <a:pPr algn="ctr" eaLnBrk="0" hangingPunct="0">
              <a:defRPr/>
            </a:pPr>
            <a:endParaRPr lang="ru-RU" sz="20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67676" y="40885"/>
            <a:ext cx="2600324" cy="775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4031674" y="85725"/>
            <a:ext cx="6636327" cy="657225"/>
          </a:xfrm>
        </p:spPr>
        <p:txBody>
          <a:bodyPr>
            <a:noAutofit/>
          </a:bodyPr>
          <a:lstStyle>
            <a:defPPr/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1" cap="all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субъекты педагогического наставничества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12664" y="3058181"/>
            <a:ext cx="70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>
              <a:defRPr/>
            </a:pPr>
            <a:r>
              <a:rPr lang="ru-R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167690" y="3050613"/>
            <a:ext cx="70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>
              <a:defRPr/>
            </a:pPr>
            <a:r>
              <a:rPr lang="ru-R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2712" name="Прямоугольник 72711"/>
          <p:cNvSpPr/>
          <p:nvPr/>
        </p:nvSpPr>
        <p:spPr>
          <a:xfrm>
            <a:off x="7620003" y="6449434"/>
            <a:ext cx="3060699" cy="3900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163654" t="38625" r="-135431" b="36284"/>
          <a:stretch>
            <a:fillRect/>
          </a:stretch>
        </p:blipFill>
        <p:spPr>
          <a:xfrm>
            <a:off x="2503515" y="1371601"/>
            <a:ext cx="73430" cy="4184073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5496D36E-AA89-4A03-8F79-B777CDFB4B70}"/>
              </a:ext>
            </a:extLst>
          </p:cNvPr>
          <p:cNvSpPr/>
          <p:nvPr/>
        </p:nvSpPr>
        <p:spPr>
          <a:xfrm>
            <a:off x="1911433" y="1602816"/>
            <a:ext cx="2391288" cy="2313945"/>
          </a:xfrm>
          <a:prstGeom prst="ellips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59142D68-21CB-4371-BDE0-85AF700B61F6}"/>
              </a:ext>
            </a:extLst>
          </p:cNvPr>
          <p:cNvSpPr/>
          <p:nvPr/>
        </p:nvSpPr>
        <p:spPr>
          <a:xfrm>
            <a:off x="4812014" y="1581370"/>
            <a:ext cx="2449793" cy="2356836"/>
          </a:xfrm>
          <a:prstGeom prst="ellipse">
            <a:avLst/>
          </a:pr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 defTabSz="1219170">
              <a:spcAft>
                <a:spcPts val="400"/>
              </a:spcAft>
              <a:defRPr/>
            </a:pPr>
            <a:r>
              <a:rPr lang="ru-RU" sz="1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молодого педагога</a:t>
            </a:r>
          </a:p>
          <a:p>
            <a:pPr algn="ctr" defTabSz="1219170">
              <a:spcAft>
                <a:spcPts val="400"/>
              </a:spcAft>
              <a:defRPr/>
            </a:pPr>
            <a:r>
              <a:rPr lang="ru-RU" sz="1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Персонализированная программа наставничества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E1081748-0063-4E05-A6BF-5FCAA6BA4C09}"/>
              </a:ext>
            </a:extLst>
          </p:cNvPr>
          <p:cNvSpPr/>
          <p:nvPr/>
        </p:nvSpPr>
        <p:spPr>
          <a:xfrm>
            <a:off x="3823438" y="2276686"/>
            <a:ext cx="1286315" cy="108316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="" xmlns:a16="http://schemas.microsoft.com/office/drawing/2014/main" id="{5DF37821-3231-4541-90C5-2414FA906685}"/>
              </a:ext>
            </a:extLst>
          </p:cNvPr>
          <p:cNvSpPr/>
          <p:nvPr/>
        </p:nvSpPr>
        <p:spPr>
          <a:xfrm rot="16200000">
            <a:off x="3994698" y="2492621"/>
            <a:ext cx="665931" cy="574078"/>
          </a:xfrm>
          <a:prstGeom prst="triangle">
            <a:avLst/>
          </a:pr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71871" y="2550248"/>
            <a:ext cx="17634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 defTabSz="1219170"/>
            <a:r>
              <a:rPr lang="ru-RU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9F5F98F-CC53-427C-AEB8-8B108F3A5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7283" y="1804701"/>
            <a:ext cx="617951" cy="565474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98E2F829-B33E-4B85-BCF8-101F14EA1CFC}"/>
              </a:ext>
            </a:extLst>
          </p:cNvPr>
          <p:cNvSpPr/>
          <p:nvPr/>
        </p:nvSpPr>
        <p:spPr>
          <a:xfrm>
            <a:off x="7914299" y="1639606"/>
            <a:ext cx="2215953" cy="2298600"/>
          </a:xfrm>
          <a:prstGeom prst="ellips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 defTabSz="1219170">
              <a:defRPr/>
            </a:pPr>
            <a:r>
              <a:rPr lang="ru-RU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E6E6E9DF-E665-4E62-96BF-791BFBAF8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14606" y="1922344"/>
            <a:ext cx="615337" cy="615337"/>
          </a:xfrm>
          <a:prstGeom prst="rect">
            <a:avLst/>
          </a:prstGeom>
        </p:spPr>
      </p:pic>
      <p:grpSp>
        <p:nvGrpSpPr>
          <p:cNvPr id="3" name="Группа 27"/>
          <p:cNvGrpSpPr/>
          <p:nvPr/>
        </p:nvGrpSpPr>
        <p:grpSpPr>
          <a:xfrm>
            <a:off x="6976845" y="2345534"/>
            <a:ext cx="1286315" cy="1083162"/>
            <a:chOff x="7072845" y="2234944"/>
            <a:chExt cx="1286315" cy="1083162"/>
          </a:xfrm>
        </p:grpSpPr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20DE24B7-DD08-44CA-A32F-E719FEC42D57}"/>
                </a:ext>
              </a:extLst>
            </p:cNvPr>
            <p:cNvSpPr/>
            <p:nvPr/>
          </p:nvSpPr>
          <p:spPr>
            <a:xfrm>
              <a:off x="7072845" y="2234944"/>
              <a:ext cx="1286315" cy="108316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Равнобедренный треугольник 29">
              <a:extLst>
                <a:ext uri="{FF2B5EF4-FFF2-40B4-BE49-F238E27FC236}">
                  <a16:creationId xmlns="" xmlns:a16="http://schemas.microsoft.com/office/drawing/2014/main" id="{912405FF-58BB-4DB7-83A5-A63462D662A3}"/>
                </a:ext>
              </a:extLst>
            </p:cNvPr>
            <p:cNvSpPr/>
            <p:nvPr/>
          </p:nvSpPr>
          <p:spPr>
            <a:xfrm rot="5400000">
              <a:off x="7525518" y="2452298"/>
              <a:ext cx="665931" cy="574078"/>
            </a:xfrm>
            <a:prstGeom prst="triangle">
              <a:avLst/>
            </a:pr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59142D68-21CB-4371-BDE0-85AF700B61F6}"/>
              </a:ext>
            </a:extLst>
          </p:cNvPr>
          <p:cNvSpPr/>
          <p:nvPr/>
        </p:nvSpPr>
        <p:spPr>
          <a:xfrm>
            <a:off x="4812013" y="4352338"/>
            <a:ext cx="2364270" cy="2150063"/>
          </a:xfrm>
          <a:prstGeom prst="ellipse">
            <a:avLst/>
          </a:prstGeom>
          <a:solidFill>
            <a:srgbClr val="4E8542"/>
          </a:solidFill>
          <a:ln>
            <a:noFill/>
          </a:ln>
          <a:effectLst/>
        </p:spPr>
        <p:txBody>
          <a:bodyPr rtlCol="0" anchor="ctr"/>
          <a:lstStyle>
            <a:defPPr/>
          </a:lstStyle>
          <a:p>
            <a:pPr algn="ctr" defTabSz="1219170">
              <a:defRPr/>
            </a:pPr>
            <a:r>
              <a:rPr lang="ru-RU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</a:p>
        </p:txBody>
      </p:sp>
      <p:grpSp>
        <p:nvGrpSpPr>
          <p:cNvPr id="4" name="Группа 31"/>
          <p:cNvGrpSpPr/>
          <p:nvPr/>
        </p:nvGrpSpPr>
        <p:grpSpPr>
          <a:xfrm rot="5400000">
            <a:off x="5416175" y="3570865"/>
            <a:ext cx="1286315" cy="1209407"/>
            <a:chOff x="7072845" y="2234944"/>
            <a:chExt cx="1286315" cy="1083162"/>
          </a:xfrm>
        </p:grpSpPr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20DE24B7-DD08-44CA-A32F-E719FEC42D57}"/>
                </a:ext>
              </a:extLst>
            </p:cNvPr>
            <p:cNvSpPr/>
            <p:nvPr/>
          </p:nvSpPr>
          <p:spPr>
            <a:xfrm>
              <a:off x="7072845" y="2234944"/>
              <a:ext cx="1286315" cy="108316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="" xmlns:a16="http://schemas.microsoft.com/office/drawing/2014/main" id="{912405FF-58BB-4DB7-83A5-A63462D662A3}"/>
                </a:ext>
              </a:extLst>
            </p:cNvPr>
            <p:cNvSpPr/>
            <p:nvPr/>
          </p:nvSpPr>
          <p:spPr>
            <a:xfrm rot="5400000">
              <a:off x="7525518" y="2452298"/>
              <a:ext cx="665931" cy="574078"/>
            </a:xfrm>
            <a:prstGeom prst="triangle">
              <a:avLst/>
            </a:pr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998455" y="3867012"/>
            <a:ext cx="3881220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персонализированной программе наставничества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Взаимодействует с наставником, при его помощи приобретает новый опыт, развивает необходимые компетенции, добивается предсказуемых результатов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активным субъектом собственного непрерывного личностного и профессионального развития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F1FAF628-619B-4CC8-A02E-69515A0CA8FF}"/>
              </a:ext>
            </a:extLst>
          </p:cNvPr>
          <p:cNvSpPr/>
          <p:nvPr/>
        </p:nvSpPr>
        <p:spPr>
          <a:xfrm>
            <a:off x="7751237" y="3948688"/>
            <a:ext cx="3618281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180975" indent="-180975" defTabSz="1219170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адаптацию и индивидуальную траекторию профессионального развития наставляемого на основе его профессиональных затруднений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85299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0ED641-0E16-4A58-B9B9-DB137A72A3C7}"/>
              </a:ext>
            </a:extLst>
          </p:cNvPr>
          <p:cNvSpPr/>
          <p:nvPr/>
        </p:nvSpPr>
        <p:spPr>
          <a:xfrm>
            <a:off x="275202" y="3505892"/>
            <a:ext cx="2011680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spcAft>
                <a:spcPct val="0"/>
              </a:spcAft>
              <a:tabLst>
                <a:tab pos="704850"/>
              </a:tabLst>
            </a:pPr>
            <a:r>
              <a:rPr lang="ru-RU" sz="1400" b="1" i="1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 куратора</a:t>
            </a:r>
          </a:p>
          <a:p>
            <a:pPr algn="ctr">
              <a:spcAft>
                <a:spcPct val="0"/>
              </a:spcAft>
              <a:tabLst>
                <a:tab pos="704850"/>
              </a:tabLst>
            </a:pP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 куратора направлена на создание эффективных наставнических пар и их скоординированную продуктивную работу. </a:t>
            </a:r>
            <a:endParaRPr lang="ru-RU"/>
          </a:p>
        </p:txBody>
      </p:sp>
      <p:pic>
        <p:nvPicPr>
          <p:cNvPr id="1026" name="Picture 2" descr="Мельник Елена Павловна.">
            <a:extLst>
              <a:ext uri="{FF2B5EF4-FFF2-40B4-BE49-F238E27FC236}">
                <a16:creationId xmlns:a16="http://schemas.microsoft.com/office/drawing/2014/main" xmlns="" id="{3FFFA755-7C5E-46F5-8AC1-A8C51541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0985" y="151956"/>
            <a:ext cx="2011680" cy="30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0A6E67-DC98-4BE0-A88D-BD665E6144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83" r="7454"/>
          <a:stretch>
            <a:fillRect/>
          </a:stretch>
        </p:blipFill>
        <p:spPr>
          <a:xfrm>
            <a:off x="3079866" y="198638"/>
            <a:ext cx="2261637" cy="29750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67BC54-298D-4FE8-BFE8-3FB59A21F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676" y="221978"/>
            <a:ext cx="1674056" cy="295169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B4751BB-C8DC-4152-A3A6-8774C0AE4307}"/>
              </a:ext>
            </a:extLst>
          </p:cNvPr>
          <p:cNvSpPr/>
          <p:nvPr/>
        </p:nvSpPr>
        <p:spPr>
          <a:xfrm>
            <a:off x="3183611" y="3505892"/>
            <a:ext cx="3572484" cy="17030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spcAft>
                <a:spcPts val="800"/>
              </a:spcAft>
            </a:pPr>
            <a:r>
              <a:rPr lang="ru-RU" sz="14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наставника</a:t>
            </a:r>
            <a:endParaRPr lang="ru-RU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ct val="0"/>
              </a:spcAft>
            </a:pP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Наставник-предметник – опытный педагог того же предметного направления, что и молодой учитель, способный осуществлять всестороннюю методическую поддержку преподавания отдельных дисциплин.</a:t>
            </a:r>
            <a:endParaRPr lang="ru-RU" sz="1100"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60D3B97-9676-441B-A5B8-D3BF385B57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87" t="34414" b="9224"/>
          <a:stretch>
            <a:fillRect/>
          </a:stretch>
        </p:blipFill>
        <p:spPr>
          <a:xfrm>
            <a:off x="7407164" y="221979"/>
            <a:ext cx="4539175" cy="295169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AB352B-DA29-4C84-A4EF-5B0FFB8AA70F}"/>
              </a:ext>
            </a:extLst>
          </p:cNvPr>
          <p:cNvSpPr/>
          <p:nvPr/>
        </p:nvSpPr>
        <p:spPr>
          <a:xfrm>
            <a:off x="7407164" y="3505892"/>
            <a:ext cx="4439093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взаимодействие между участниками: </a:t>
            </a:r>
          </a:p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«опытный педагог – молодой специалист»</a:t>
            </a:r>
          </a:p>
          <a:p>
            <a:pPr/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</a:rPr>
              <a:t>Основные </a:t>
            </a: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</a:rPr>
              <a:t>принципы</a:t>
            </a: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</a:rPr>
              <a:t>Обязательность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</a:rPr>
              <a:t>Непрерывность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</a:rPr>
              <a:t>Эффективность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83F897-ED41-4687-4EB6-D5F0E7AD5850}"/>
              </a:ext>
            </a:extLst>
          </p:cNvPr>
          <p:cNvSpPr txBox="1"/>
          <p:nvPr/>
        </p:nvSpPr>
        <p:spPr>
          <a:xfrm>
            <a:off x="813816" y="5504688"/>
            <a:ext cx="9738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«учитель-учитель»</a:t>
            </a: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работа наставнических пар:</a:t>
            </a: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год: 5 наставников и 5 наставляемых.</a:t>
            </a: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учебный год: 17 наставников и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 </a:t>
            </a:r>
          </a:p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2FB208A-01D5-4BDD-AA3E-E8F84F6E14F7}"/>
              </a:ext>
            </a:extLst>
          </p:cNvPr>
          <p:cNvSpPr/>
          <p:nvPr/>
        </p:nvSpPr>
        <p:spPr>
          <a:xfrm>
            <a:off x="-413005" y="5255068"/>
            <a:ext cx="7503121" cy="32438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457200" indent="450215" algn="just">
              <a:lnSpc>
                <a:spcPct val="115000"/>
              </a:lnSpc>
              <a:spcAft>
                <a:spcPct val="0"/>
              </a:spcAft>
              <a:tabLst>
                <a:tab pos="704850"/>
              </a:tabLst>
            </a:pPr>
            <a:r>
              <a:rPr lang="ru-RU" sz="1400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Куратор и педагоги-наставники</a:t>
            </a: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внесены в региональную базу наставников.</a:t>
            </a:r>
            <a:endParaRPr lang="ru-RU" sz="1100"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806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9642" y="6074415"/>
            <a:ext cx="5998324" cy="7831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14028" y="6074415"/>
            <a:ext cx="5998323" cy="7831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66224" y="731067"/>
            <a:ext cx="5251299" cy="68449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defPPr/>
          </a:lstStyle>
          <a:p>
            <a:pPr marL="2446697">
              <a:lnSpc>
                <a:spcPct val="100000"/>
              </a:lnSpc>
              <a:spcBef>
                <a:spcPts val="58"/>
              </a:spcBef>
            </a:pPr>
            <a:r>
              <a:rPr lang="ru-RU" spc="-3" smtClean="0"/>
              <a:t>Наставники </a:t>
            </a:r>
            <a:endParaRPr spc="-3"/>
          </a:p>
        </p:txBody>
      </p:sp>
      <p:sp>
        <p:nvSpPr>
          <p:cNvPr id="6" name="object 6"/>
          <p:cNvSpPr txBox="1"/>
          <p:nvPr/>
        </p:nvSpPr>
        <p:spPr>
          <a:xfrm>
            <a:off x="6177183" y="2455271"/>
            <a:ext cx="4827508" cy="27123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>
            <a:defPPr/>
          </a:lstStyle>
          <a:p>
            <a:pPr marL="7701" marR="3081">
              <a:lnSpc>
                <a:spcPct val="101299"/>
              </a:lnSpc>
              <a:spcBef>
                <a:spcPts val="55"/>
              </a:spcBef>
            </a:pPr>
            <a:endParaRPr sz="1700">
              <a:latin typeface="Neue Machina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/>
          <a:stretch>
            <a:fillRect/>
          </a:stretch>
        </p:blipFill>
        <p:spPr>
          <a:xfrm>
            <a:off x="732129" y="590558"/>
            <a:ext cx="2844794" cy="15111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00A980-17BE-4945-8793-C025B82E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81" y="3677133"/>
            <a:ext cx="1242373" cy="18671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082BD44-C7AC-4FF0-8D64-BB71C29F5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017" y="3694418"/>
            <a:ext cx="1242374" cy="18634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E8EC57C-7B44-4FF9-A345-22D920B3C4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794" y="3677132"/>
            <a:ext cx="1268967" cy="18671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3135C7-8F2D-4DBE-B4C3-88F81F5B0E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3458" y="3677133"/>
            <a:ext cx="1243155" cy="1867194"/>
          </a:xfrm>
          <a:prstGeom prst="rect">
            <a:avLst/>
          </a:prstGeom>
        </p:spPr>
      </p:pic>
      <p:pic>
        <p:nvPicPr>
          <p:cNvPr id="11266" name="Picture 2" descr="Павлова Анастасия Андреевна.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511899" y="3706246"/>
            <a:ext cx="1201486" cy="1848310"/>
          </a:xfrm>
          <a:prstGeom prst="rect">
            <a:avLst/>
          </a:prstGeom>
          <a:noFill/>
        </p:spPr>
      </p:pic>
      <p:pic>
        <p:nvPicPr>
          <p:cNvPr id="11268" name="Picture 4" descr="Староверова Светлана Витальевна.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852018" y="3683613"/>
            <a:ext cx="1247697" cy="1874015"/>
          </a:xfrm>
          <a:prstGeom prst="rect">
            <a:avLst/>
          </a:prstGeom>
          <a:noFill/>
        </p:spPr>
      </p:pic>
      <p:pic>
        <p:nvPicPr>
          <p:cNvPr id="11270" name="Picture 6" descr="Березина Лариса Дмитриевна.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9284559" y="3706246"/>
            <a:ext cx="1230582" cy="1848310"/>
          </a:xfrm>
          <a:prstGeom prst="rect">
            <a:avLst/>
          </a:prstGeom>
          <a:noFill/>
        </p:spPr>
      </p:pic>
      <p:pic>
        <p:nvPicPr>
          <p:cNvPr id="11272" name="Picture 8" descr="Вальгер Марина Николаевна.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 flipH="1">
            <a:off x="4986936" y="1534482"/>
            <a:ext cx="1353641" cy="2033141"/>
          </a:xfrm>
          <a:prstGeom prst="rect">
            <a:avLst/>
          </a:prstGeom>
          <a:noFill/>
        </p:spPr>
      </p:pic>
      <p:pic>
        <p:nvPicPr>
          <p:cNvPr id="11274" name="Picture 10" descr="Путинцева Юлия Павловна.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 flipH="1">
            <a:off x="6465688" y="1534482"/>
            <a:ext cx="1384405" cy="2079349"/>
          </a:xfrm>
          <a:prstGeom prst="rect">
            <a:avLst/>
          </a:prstGeom>
          <a:noFill/>
        </p:spPr>
      </p:pic>
      <p:pic>
        <p:nvPicPr>
          <p:cNvPr id="11276" name="Picture 12" descr="Соловьева Анастасия Алексеевна.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 flipH="1">
            <a:off x="7990651" y="1580690"/>
            <a:ext cx="1340119" cy="2012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088522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66224" y="46647"/>
            <a:ext cx="7793647" cy="241727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defPPr/>
          </a:lstStyle>
          <a:p>
            <a:pPr/>
            <a:r>
              <a:rPr lang="ru-RU" sz="2900" smtClean="0"/>
              <a:t>В образовательной организации МАОУ СШ №156 сложилась собственная практика сопровождения и поддержки педагогов -  практика наставничества. </a:t>
            </a:r>
            <a:br>
              <a:rPr lang="ru-RU" sz="2900" smtClean="0"/>
            </a:br>
            <a:r>
              <a:rPr lang="ru-RU" sz="2900" smtClean="0"/>
              <a:t>Практика реализуется с 1 сентября 2022 года по настоящее время. </a:t>
            </a:r>
            <a:endParaRPr sz="2900" spc="-3"/>
          </a:p>
        </p:txBody>
      </p:sp>
      <p:sp>
        <p:nvSpPr>
          <p:cNvPr id="5" name="object 5"/>
          <p:cNvSpPr txBox="1"/>
          <p:nvPr/>
        </p:nvSpPr>
        <p:spPr>
          <a:xfrm>
            <a:off x="2933762" y="2452532"/>
            <a:ext cx="6793016" cy="88766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defPPr/>
          </a:lstStyle>
          <a:p>
            <a:pPr lvl="0" algn="ctr"/>
            <a:r>
              <a:rPr lang="ru-RU" sz="19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наставничество «учитель-учитель»</a:t>
            </a:r>
            <a:endParaRPr lang="ru-RU" sz="1900" b="1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9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год: 5 наставников и 5 наставляемых.</a:t>
            </a:r>
          </a:p>
          <a:p>
            <a:pPr lvl="0" algn="ctr"/>
            <a:r>
              <a:rPr lang="ru-RU" sz="19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учебный год: 17 наставников и 15 наставляемых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77183" y="2455271"/>
            <a:ext cx="4827508" cy="27123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>
            <a:defPPr/>
          </a:lstStyle>
          <a:p>
            <a:pPr marL="7701" marR="3081">
              <a:lnSpc>
                <a:spcPct val="101299"/>
              </a:lnSpc>
              <a:spcBef>
                <a:spcPts val="55"/>
              </a:spcBef>
            </a:pPr>
            <a:endParaRPr sz="1700">
              <a:latin typeface="Neue Machina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/>
          <a:stretch>
            <a:fillRect/>
          </a:stretch>
        </p:blipFill>
        <p:spPr>
          <a:xfrm>
            <a:off x="577893" y="220337"/>
            <a:ext cx="2844794" cy="15111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517492D-8ACF-450C-92A5-A04DCBC14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905" y="3528783"/>
            <a:ext cx="8317979" cy="30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47563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Arial"/>
      <a:cs typeface="Arial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Arial"/>
      <a:cs typeface="Arial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130</Paragraphs>
  <Slides>25</Slides>
  <Notes>1</Notes>
  <TotalTime>615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2">
      <vt:lpstr>Arial</vt:lpstr>
      <vt:lpstr>Calibri Light</vt:lpstr>
      <vt:lpstr>Calibri</vt:lpstr>
      <vt:lpstr>Times New Roman</vt:lpstr>
      <vt:lpstr>Wingdings</vt:lpstr>
      <vt:lpstr>Neue Machina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Основные субъекты педагогического наставничества</vt:lpstr>
      <vt:lpstr>PowerPoint Presentation</vt:lpstr>
      <vt:lpstr>Наставники </vt:lpstr>
      <vt:lpstr>В образовательной организации МАОУ СШ №156 сложилась собственная практика сопровождения и поддержки педагогов -  практика наставничества. Практика реализуется с 1 сентября 2022 года по настоящее время.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Период реализации практики</vt:lpstr>
      <vt:lpstr>PowerPoint Presentation</vt:lpstr>
      <vt:lpstr>PowerPoint Presentation</vt:lpstr>
      <vt:lpstr>PowerPoint Presentation</vt:lpstr>
      <vt:lpstr>Достижения наставников и наставляемых </vt:lpstr>
      <vt:lpstr>Методические материалы готовые к распространению 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User</cp:lastModifiedBy>
  <cp:revision>125</cp:revision>
  <dcterms:created xsi:type="dcterms:W3CDTF">2023-09-20T01:26:41Z</dcterms:created>
  <dcterms:modified xsi:type="dcterms:W3CDTF">2024-04-17T14:37:02Z</dcterms:modified>
</cp:coreProperties>
</file>