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8" r:id="rId3"/>
    <p:sldId id="293" r:id="rId4"/>
    <p:sldId id="294" r:id="rId5"/>
    <p:sldId id="291" r:id="rId6"/>
    <p:sldId id="289" r:id="rId7"/>
    <p:sldId id="290" r:id="rId8"/>
    <p:sldId id="286" r:id="rId9"/>
    <p:sldId id="280" r:id="rId10"/>
    <p:sldId id="281" r:id="rId11"/>
    <p:sldId id="27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D323-9018-493A-AD90-FD66CE81CAF3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2D8B-6BB7-403B-890B-00BB3F327E89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106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D323-9018-493A-AD90-FD66CE81CAF3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2D8B-6BB7-403B-890B-00BB3F327E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18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D323-9018-493A-AD90-FD66CE81CAF3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2D8B-6BB7-403B-890B-00BB3F327E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933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D323-9018-493A-AD90-FD66CE81CAF3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2D8B-6BB7-403B-890B-00BB3F327E8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1361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D323-9018-493A-AD90-FD66CE81CAF3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2D8B-6BB7-403B-890B-00BB3F327E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6812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D323-9018-493A-AD90-FD66CE81CAF3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2D8B-6BB7-403B-890B-00BB3F327E8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75933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D323-9018-493A-AD90-FD66CE81CAF3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2D8B-6BB7-403B-890B-00BB3F327E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561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D323-9018-493A-AD90-FD66CE81CAF3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2D8B-6BB7-403B-890B-00BB3F327E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6489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D323-9018-493A-AD90-FD66CE81CAF3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2D8B-6BB7-403B-890B-00BB3F327E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495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D323-9018-493A-AD90-FD66CE81CAF3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2D8B-6BB7-403B-890B-00BB3F327E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47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D323-9018-493A-AD90-FD66CE81CAF3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2D8B-6BB7-403B-890B-00BB3F327E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540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D323-9018-493A-AD90-FD66CE81CAF3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2D8B-6BB7-403B-890B-00BB3F327E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086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D323-9018-493A-AD90-FD66CE81CAF3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2D8B-6BB7-403B-890B-00BB3F327E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816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D323-9018-493A-AD90-FD66CE81CAF3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2D8B-6BB7-403B-890B-00BB3F327E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D323-9018-493A-AD90-FD66CE81CAF3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2D8B-6BB7-403B-890B-00BB3F327E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622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D323-9018-493A-AD90-FD66CE81CAF3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2D8B-6BB7-403B-890B-00BB3F327E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910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D323-9018-493A-AD90-FD66CE81CAF3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2D8B-6BB7-403B-890B-00BB3F327E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529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3A0D323-9018-493A-AD90-FD66CE81CAF3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04E2D8B-6BB7-403B-890B-00BB3F327E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8449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405564-CD70-3EEB-C224-13378D2063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5821" y="630237"/>
            <a:ext cx="9970704" cy="2971801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«особенности подросткового возраста. Трудности </a:t>
            </a: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адаптации ребенка к обучению </a:t>
            </a: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в </a:t>
            </a: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классе. Роль семьи и ее значение в адаптации школьников в связи с новым качеством обучения и возрастными особенностями».</a:t>
            </a:r>
            <a:endParaRPr lang="ru-RU" sz="3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CD2B8EE-0993-9913-D0DE-D1F638AF63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4022" y="4676721"/>
            <a:ext cx="10612073" cy="1655762"/>
          </a:xfrm>
        </p:spPr>
        <p:txBody>
          <a:bodyPr/>
          <a:lstStyle/>
          <a:p>
            <a:pPr algn="r"/>
            <a:r>
              <a:rPr lang="ru-RU" b="1" dirty="0">
                <a:solidFill>
                  <a:schemeClr val="bg1"/>
                </a:solidFill>
              </a:rPr>
              <a:t>Абрамов </a:t>
            </a:r>
            <a:r>
              <a:rPr lang="ru-RU" b="1" dirty="0" smtClean="0">
                <a:solidFill>
                  <a:schemeClr val="bg1"/>
                </a:solidFill>
              </a:rPr>
              <a:t>Михаил Анатольевич,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</a:rPr>
              <a:t>педагог-психолог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шко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525" y="0"/>
            <a:ext cx="1895475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569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шко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525" y="0"/>
            <a:ext cx="1895475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338439" y="280417"/>
            <a:ext cx="3791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b="1" u="sng" dirty="0">
                <a:solidFill>
                  <a:schemeClr val="bg1"/>
                </a:solidFill>
                <a:ea typeface="Times New Roman" panose="02020603050405020304" pitchFamily="18" charset="0"/>
              </a:rPr>
              <a:t>Рекомендации для родителей:</a:t>
            </a:r>
            <a:endParaRPr lang="ru-RU" b="1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0717" y="889844"/>
            <a:ext cx="1007580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dirty="0">
                <a:solidFill>
                  <a:schemeClr val="bg1"/>
                </a:solidFill>
                <a:ea typeface="Times New Roman" panose="02020603050405020304" pitchFamily="18" charset="0"/>
              </a:rPr>
              <a:t>- исключение такого наказания, как лишение удовольствий (например: запрет на пользование ПК</a:t>
            </a:r>
            <a:r>
              <a:rPr lang="ru-RU" sz="2000" b="1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);</a:t>
            </a:r>
            <a:endParaRPr lang="ru-RU" sz="2000" b="1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000" b="1" dirty="0">
                <a:solidFill>
                  <a:schemeClr val="bg1"/>
                </a:solidFill>
                <a:ea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ru-RU" sz="2000" b="1" dirty="0">
                <a:solidFill>
                  <a:schemeClr val="bg1"/>
                </a:solidFill>
                <a:ea typeface="Times New Roman" panose="02020603050405020304" pitchFamily="18" charset="0"/>
              </a:rPr>
              <a:t> - необходимо учитывать темперамент ребенка (медлительные и малообщительные дети гораздо труднее и дольше проходят период адаптации);</a:t>
            </a:r>
          </a:p>
          <a:p>
            <a:pPr algn="just">
              <a:spcAft>
                <a:spcPts val="0"/>
              </a:spcAft>
            </a:pPr>
            <a:r>
              <a:rPr lang="ru-RU" sz="2000" b="1" dirty="0">
                <a:solidFill>
                  <a:schemeClr val="bg1"/>
                </a:solidFill>
                <a:ea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ru-RU" sz="2000" b="1" dirty="0">
                <a:solidFill>
                  <a:schemeClr val="bg1"/>
                </a:solidFill>
                <a:ea typeface="Times New Roman" panose="02020603050405020304" pitchFamily="18" charset="0"/>
              </a:rPr>
              <a:t>- обязательное предоставление ребенку самостоятельности в учебной работе и организация обоснованного контроля за его учебной деятельностью;</a:t>
            </a:r>
          </a:p>
          <a:p>
            <a:pPr algn="just">
              <a:spcAft>
                <a:spcPts val="0"/>
              </a:spcAft>
            </a:pPr>
            <a:r>
              <a:rPr lang="ru-RU" sz="2000" b="1" dirty="0">
                <a:solidFill>
                  <a:schemeClr val="bg1"/>
                </a:solidFill>
                <a:ea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ru-RU" sz="2000" b="1" dirty="0">
                <a:solidFill>
                  <a:schemeClr val="bg1"/>
                </a:solidFill>
                <a:ea typeface="Times New Roman" panose="02020603050405020304" pitchFamily="18" charset="0"/>
              </a:rPr>
              <a:t>-  моральное стимулирование достижений ребенка и не только за учебные успехи;</a:t>
            </a:r>
          </a:p>
          <a:p>
            <a:pPr algn="just">
              <a:spcAft>
                <a:spcPts val="0"/>
              </a:spcAft>
            </a:pPr>
            <a:r>
              <a:rPr lang="ru-RU" sz="2000" b="1" dirty="0">
                <a:solidFill>
                  <a:schemeClr val="bg1"/>
                </a:solidFill>
                <a:ea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ru-RU" sz="2000" b="1" dirty="0">
                <a:solidFill>
                  <a:schemeClr val="bg1"/>
                </a:solidFill>
                <a:ea typeface="Times New Roman" panose="02020603050405020304" pitchFamily="18" charset="0"/>
              </a:rPr>
              <a:t>- развитие самоконтроля, самооценки и самодостаточности ребенка.</a:t>
            </a:r>
            <a:endParaRPr lang="ru-RU" sz="2000" b="1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39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0736FC-6DBA-5031-F995-04F453A5BC16}"/>
              </a:ext>
            </a:extLst>
          </p:cNvPr>
          <p:cNvSpPr txBox="1"/>
          <p:nvPr/>
        </p:nvSpPr>
        <p:spPr>
          <a:xfrm>
            <a:off x="603236" y="1492250"/>
            <a:ext cx="108497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pic>
        <p:nvPicPr>
          <p:cNvPr id="6" name="Picture 2" descr="шко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525" y="0"/>
            <a:ext cx="1895475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https://buroperevodov.su/800/600/http/static.tildacdn.com/tild6465-6637-4334-b265-316664326439/r_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530" y="2815688"/>
            <a:ext cx="5580994" cy="3722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7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шко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525" y="0"/>
            <a:ext cx="1895475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9393" y="278240"/>
            <a:ext cx="9897131" cy="6096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ea typeface="Times New Roman" panose="02020603050405020304" pitchFamily="18" charset="0"/>
              </a:rPr>
              <a:t>Основные потребности подростка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Потребность во внимании и поддержке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Потребность в чётких (но не тесных) правилах и границах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Потребность в развитии и обучении через жизненную практику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Потребность в интересных жизненных событиях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Потребность в удовольствии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Потребность в уважении и признании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Потребность в общении и принятии сверстниками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Потребность в умении уверенно отстаивать своё мнение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Потребность в самореализации и творческом самовыражении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Потребность в постановке жизненных целей</a:t>
            </a:r>
            <a:endParaRPr lang="ru-RU" sz="2400" b="1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54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шко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525" y="0"/>
            <a:ext cx="1895475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4082" y="436540"/>
            <a:ext cx="10499835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/>
            <a:r>
              <a:rPr lang="ru-RU" sz="2500" b="1" dirty="0">
                <a:solidFill>
                  <a:srgbClr val="000000"/>
                </a:solidFill>
              </a:rPr>
              <a:t>Памятка для родителей.</a:t>
            </a:r>
            <a:endParaRPr lang="ru-RU" sz="2500" dirty="0">
              <a:solidFill>
                <a:srgbClr val="000000"/>
              </a:solidFill>
            </a:endParaRPr>
          </a:p>
          <a:p>
            <a:pPr marL="457200" algn="just">
              <a:buFont typeface="Arial" panose="020B0604020202020204" pitchFamily="34" charset="0"/>
              <a:buChar char="•"/>
            </a:pPr>
            <a:r>
              <a:rPr lang="ru-RU" sz="2500" b="1" dirty="0">
                <a:solidFill>
                  <a:srgbClr val="000000"/>
                </a:solidFill>
              </a:rPr>
              <a:t>Будьте всегда чуткими к делам своих детей.</a:t>
            </a:r>
          </a:p>
          <a:p>
            <a:pPr marL="457200" algn="just">
              <a:buFont typeface="Arial" panose="020B0604020202020204" pitchFamily="34" charset="0"/>
              <a:buChar char="•"/>
            </a:pPr>
            <a:r>
              <a:rPr lang="ru-RU" sz="2500" b="1" dirty="0">
                <a:solidFill>
                  <a:srgbClr val="000000"/>
                </a:solidFill>
              </a:rPr>
              <a:t>Анализируйте с детьми причины их удач и неудач.</a:t>
            </a:r>
          </a:p>
          <a:p>
            <a:pPr marL="457200" algn="just">
              <a:buFont typeface="Arial" panose="020B0604020202020204" pitchFamily="34" charset="0"/>
              <a:buChar char="•"/>
            </a:pPr>
            <a:r>
              <a:rPr lang="ru-RU" sz="2500" b="1" dirty="0">
                <a:solidFill>
                  <a:srgbClr val="000000"/>
                </a:solidFill>
              </a:rPr>
              <a:t>Поддерживайте ребёнка, когда ему нелегко.</a:t>
            </a:r>
          </a:p>
          <a:p>
            <a:pPr marL="457200" algn="just">
              <a:buFont typeface="Arial" panose="020B0604020202020204" pitchFamily="34" charset="0"/>
              <a:buChar char="•"/>
            </a:pPr>
            <a:r>
              <a:rPr lang="ru-RU" sz="2500" b="1" dirty="0">
                <a:solidFill>
                  <a:srgbClr val="000000"/>
                </a:solidFill>
              </a:rPr>
              <a:t>Старайтесь не ограждать подростка от трудностей.</a:t>
            </a:r>
          </a:p>
          <a:p>
            <a:pPr marL="457200" algn="just">
              <a:buFont typeface="Arial" panose="020B0604020202020204" pitchFamily="34" charset="0"/>
              <a:buChar char="•"/>
            </a:pPr>
            <a:r>
              <a:rPr lang="ru-RU" sz="2500" b="1" dirty="0">
                <a:solidFill>
                  <a:srgbClr val="000000"/>
                </a:solidFill>
              </a:rPr>
              <a:t>Научите преодолевать трудности.</a:t>
            </a:r>
          </a:p>
          <a:p>
            <a:pPr marL="457200" algn="just">
              <a:buFont typeface="Arial" panose="020B0604020202020204" pitchFamily="34" charset="0"/>
              <a:buChar char="•"/>
            </a:pPr>
            <a:r>
              <a:rPr lang="ru-RU" sz="2500" b="1" dirty="0">
                <a:solidFill>
                  <a:srgbClr val="000000"/>
                </a:solidFill>
              </a:rPr>
              <a:t>Постоянно контролируйте ребёнка, но без гиперопеки.</a:t>
            </a:r>
          </a:p>
          <a:p>
            <a:pPr marL="457200" algn="just">
              <a:buFont typeface="Arial" panose="020B0604020202020204" pitchFamily="34" charset="0"/>
              <a:buChar char="•"/>
            </a:pPr>
            <a:r>
              <a:rPr lang="ru-RU" sz="2500" b="1" dirty="0">
                <a:solidFill>
                  <a:srgbClr val="000000"/>
                </a:solidFill>
              </a:rPr>
              <a:t>Поощряйте даже едва-едва возникшие потребности в знаниях, в гармонии  и красоте, в самоактаулизации.</a:t>
            </a:r>
          </a:p>
          <a:p>
            <a:pPr marL="457200" algn="just">
              <a:buFont typeface="Arial" panose="020B0604020202020204" pitchFamily="34" charset="0"/>
              <a:buChar char="•"/>
            </a:pPr>
            <a:r>
              <a:rPr lang="ru-RU" sz="2500" b="1" dirty="0">
                <a:solidFill>
                  <a:srgbClr val="000000"/>
                </a:solidFill>
              </a:rPr>
              <a:t>Рассказывайте ребёнку о своих проблемах, о том, что волновало Вас, когда Вы сами были в их возрасте.</a:t>
            </a:r>
          </a:p>
          <a:p>
            <a:pPr marL="457200" algn="just">
              <a:buFont typeface="Arial" panose="020B0604020202020204" pitchFamily="34" charset="0"/>
              <a:buChar char="•"/>
            </a:pPr>
            <a:r>
              <a:rPr lang="ru-RU" sz="2500" b="1" dirty="0">
                <a:solidFill>
                  <a:srgbClr val="000000"/>
                </a:solidFill>
              </a:rPr>
              <a:t>Покупайте своему ребёнку книги по психологии, самопознанию. Будьте всегда личным примером (учите делами, а не словами</a:t>
            </a:r>
            <a:r>
              <a:rPr lang="ru-RU" sz="2500" b="1" dirty="0" smtClean="0">
                <a:solidFill>
                  <a:srgbClr val="000000"/>
                </a:solidFill>
              </a:rPr>
              <a:t>).</a:t>
            </a:r>
            <a:endParaRPr lang="ru-RU" sz="25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шко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525" y="0"/>
            <a:ext cx="1895475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-157656" y="315505"/>
            <a:ext cx="1053136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buFont typeface="Arial" panose="020B0604020202020204" pitchFamily="34" charset="0"/>
              <a:buChar char="•"/>
            </a:pPr>
            <a:r>
              <a:rPr lang="ru-RU" sz="2500" b="1" dirty="0">
                <a:solidFill>
                  <a:srgbClr val="000000"/>
                </a:solidFill>
              </a:rPr>
              <a:t>Разговаривайте с детьми как с равными, уважая их мнение, избегая нравоучений, криков, назидательности и уж тем более иронии.</a:t>
            </a:r>
          </a:p>
          <a:p>
            <a:pPr marL="457200" algn="just">
              <a:buFont typeface="Arial" panose="020B0604020202020204" pitchFamily="34" charset="0"/>
              <a:buChar char="•"/>
            </a:pPr>
            <a:r>
              <a:rPr lang="ru-RU" sz="2500" b="1" dirty="0">
                <a:solidFill>
                  <a:srgbClr val="000000"/>
                </a:solidFill>
              </a:rPr>
              <a:t>Советуйте следить за своей внешностью.</a:t>
            </a:r>
          </a:p>
          <a:p>
            <a:pPr marL="457200" algn="just">
              <a:buFont typeface="Arial" panose="020B0604020202020204" pitchFamily="34" charset="0"/>
              <a:buChar char="•"/>
            </a:pPr>
            <a:r>
              <a:rPr lang="ru-RU" sz="2500" b="1" dirty="0">
                <a:solidFill>
                  <a:srgbClr val="000000"/>
                </a:solidFill>
              </a:rPr>
              <a:t>Ни в коем  случае не запрещайте отношений с противоположным полом, не пресекайте разговоры на темы взаимоотношений мальчиков и девочек.</a:t>
            </a:r>
          </a:p>
          <a:p>
            <a:pPr marL="457200" algn="just">
              <a:buFont typeface="Arial" panose="020B0604020202020204" pitchFamily="34" charset="0"/>
              <a:buChar char="•"/>
            </a:pPr>
            <a:r>
              <a:rPr lang="ru-RU" sz="2500" b="1" dirty="0">
                <a:solidFill>
                  <a:srgbClr val="000000"/>
                </a:solidFill>
              </a:rPr>
              <a:t>Познакомьтесь с друзьями своего ребёнка, просите их информировать Вас о способах времяпровождения, но не превращайтесь в шпиона.</a:t>
            </a:r>
          </a:p>
          <a:p>
            <a:pPr marL="457200" algn="just">
              <a:buFont typeface="Arial" panose="020B0604020202020204" pitchFamily="34" charset="0"/>
              <a:buChar char="•"/>
            </a:pPr>
            <a:r>
              <a:rPr lang="ru-RU" sz="2500" b="1" dirty="0">
                <a:solidFill>
                  <a:srgbClr val="000000"/>
                </a:solidFill>
              </a:rPr>
              <a:t>Помните: недоверие оскорбляет!</a:t>
            </a:r>
          </a:p>
          <a:p>
            <a:pPr marL="457200" algn="just">
              <a:buFont typeface="Arial" panose="020B0604020202020204" pitchFamily="34" charset="0"/>
              <a:buChar char="•"/>
            </a:pPr>
            <a:r>
              <a:rPr lang="ru-RU" sz="2500" b="1" dirty="0">
                <a:solidFill>
                  <a:srgbClr val="000000"/>
                </a:solidFill>
              </a:rPr>
              <a:t>Следите за тем, какие книги читает Ваш ребёнок, какие фильмы смотрит.</a:t>
            </a:r>
          </a:p>
          <a:p>
            <a:pPr marL="457200" algn="just">
              <a:buFont typeface="Arial" panose="020B0604020202020204" pitchFamily="34" charset="0"/>
              <a:buChar char="•"/>
            </a:pPr>
            <a:r>
              <a:rPr lang="ru-RU" sz="2500" b="1" dirty="0">
                <a:solidFill>
                  <a:srgbClr val="000000"/>
                </a:solidFill>
              </a:rPr>
              <a:t>Будьте всегда для своего ребёнка, прежде всего старшим, мудрым другом и только потом любящей (им) мамой (папой)!</a:t>
            </a:r>
            <a:endParaRPr lang="ru-RU" sz="2500" b="1" i="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7855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шко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525" y="0"/>
            <a:ext cx="1895475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62759" y="409903"/>
            <a:ext cx="1003376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>
                <a:solidFill>
                  <a:schemeClr val="bg1"/>
                </a:solidFill>
              </a:rPr>
              <a:t>1.	Физиологические трудности адаптации пятиклассников к </a:t>
            </a:r>
            <a:r>
              <a:rPr lang="ru-RU" sz="3000" b="1" dirty="0" smtClean="0">
                <a:solidFill>
                  <a:schemeClr val="bg1"/>
                </a:solidFill>
              </a:rPr>
              <a:t>школе</a:t>
            </a:r>
            <a:endParaRPr lang="ru-RU" sz="3000" b="1" dirty="0">
              <a:solidFill>
                <a:schemeClr val="bg1"/>
              </a:solidFill>
            </a:endParaRPr>
          </a:p>
          <a:p>
            <a:endParaRPr lang="ru-RU" sz="3000" dirty="0">
              <a:solidFill>
                <a:schemeClr val="bg1"/>
              </a:solidFill>
            </a:endParaRPr>
          </a:p>
          <a:p>
            <a:pPr algn="just"/>
            <a:r>
              <a:rPr lang="ru-RU" sz="3000" b="1" dirty="0">
                <a:solidFill>
                  <a:schemeClr val="bg1"/>
                </a:solidFill>
              </a:rPr>
              <a:t>-  изменение режима дня ребенка в сравнении с начальной школой, увеличение физической и умственной нагрузки;</a:t>
            </a:r>
          </a:p>
          <a:p>
            <a:pPr algn="just"/>
            <a:endParaRPr lang="ru-RU" sz="3000" b="1" dirty="0">
              <a:solidFill>
                <a:schemeClr val="bg1"/>
              </a:solidFill>
            </a:endParaRPr>
          </a:p>
          <a:p>
            <a:pPr algn="just"/>
            <a:r>
              <a:rPr lang="ru-RU" sz="3000" b="1" dirty="0">
                <a:solidFill>
                  <a:schemeClr val="bg1"/>
                </a:solidFill>
              </a:rPr>
              <a:t>- быстрое физиологическое взросление многих детей, гормональные изменения в организме;</a:t>
            </a:r>
          </a:p>
          <a:p>
            <a:pPr algn="just"/>
            <a:endParaRPr lang="ru-RU" sz="3000" b="1" dirty="0">
              <a:solidFill>
                <a:schemeClr val="bg1"/>
              </a:solidFill>
            </a:endParaRPr>
          </a:p>
          <a:p>
            <a:pPr algn="just"/>
            <a:r>
              <a:rPr lang="ru-RU" sz="3000" b="1" dirty="0">
                <a:solidFill>
                  <a:schemeClr val="bg1"/>
                </a:solidFill>
              </a:rPr>
              <a:t>- изменения в питании ребенка, связанные с его большей самостоятельностью.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814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шко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525" y="0"/>
            <a:ext cx="1895475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8677" y="126319"/>
            <a:ext cx="10195034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>
                <a:solidFill>
                  <a:schemeClr val="bg1"/>
                </a:solidFill>
              </a:rPr>
              <a:t>Рекомендации для родителей:</a:t>
            </a:r>
          </a:p>
          <a:p>
            <a:endParaRPr lang="ru-RU" sz="3000" dirty="0">
              <a:solidFill>
                <a:schemeClr val="bg1"/>
              </a:solidFill>
            </a:endParaRPr>
          </a:p>
          <a:p>
            <a:pPr algn="just"/>
            <a:r>
              <a:rPr lang="ru-RU" sz="2800" b="1" dirty="0">
                <a:solidFill>
                  <a:schemeClr val="bg1"/>
                </a:solidFill>
              </a:rPr>
              <a:t> - создание условий для двигательной активности детей между выполнением домашних заданий: создание в доме спортивного уголка, приобретение спортивного инвентаря, запись ребенка в спортивную секцию. Во время выполнения домашнего задания следить за осанкой и освещением;</a:t>
            </a:r>
          </a:p>
          <a:p>
            <a:pPr algn="just"/>
            <a:endParaRPr lang="ru-RU" sz="2800" b="1" dirty="0">
              <a:solidFill>
                <a:schemeClr val="bg1"/>
              </a:solidFill>
            </a:endParaRPr>
          </a:p>
          <a:p>
            <a:pPr algn="just"/>
            <a:r>
              <a:rPr lang="ru-RU" sz="2800" b="1" dirty="0">
                <a:solidFill>
                  <a:schemeClr val="bg1"/>
                </a:solidFill>
              </a:rPr>
              <a:t>- организация правильного питания: обязательное введение в рацион ребенка витаминных препаратов, фруктов и овощей;</a:t>
            </a:r>
          </a:p>
          <a:p>
            <a:pPr algn="just"/>
            <a:endParaRPr lang="ru-RU" sz="2800" b="1" dirty="0">
              <a:solidFill>
                <a:schemeClr val="bg1"/>
              </a:solidFill>
            </a:endParaRPr>
          </a:p>
          <a:p>
            <a:pPr algn="just"/>
            <a:r>
              <a:rPr lang="ru-RU" sz="2800" b="1" dirty="0">
                <a:solidFill>
                  <a:schemeClr val="bg1"/>
                </a:solidFill>
              </a:rPr>
              <a:t>- воспитание самостоятельности и ответственности у ребенка за свое здоровье.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43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8372" y="484350"/>
            <a:ext cx="1142474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b="1" dirty="0">
                <a:solidFill>
                  <a:schemeClr val="bg1"/>
                </a:solidFill>
                <a:ea typeface="Times New Roman" panose="02020603050405020304" pitchFamily="18" charset="0"/>
              </a:rPr>
              <a:t> Степень адаптации ребенка зависит от:</a:t>
            </a:r>
          </a:p>
          <a:p>
            <a:pPr algn="just">
              <a:spcAft>
                <a:spcPts val="0"/>
              </a:spcAft>
            </a:pPr>
            <a:r>
              <a:rPr lang="ru-RU" sz="2800" b="1" dirty="0">
                <a:solidFill>
                  <a:schemeClr val="bg1"/>
                </a:solidFill>
                <a:ea typeface="Times New Roman" panose="02020603050405020304" pitchFamily="18" charset="0"/>
              </a:rPr>
              <a:t>- его внутреннего состояния;</a:t>
            </a:r>
          </a:p>
          <a:p>
            <a:pPr algn="just">
              <a:spcAft>
                <a:spcPts val="0"/>
              </a:spcAft>
            </a:pPr>
            <a:r>
              <a:rPr lang="ru-RU" sz="2800" b="1" dirty="0">
                <a:solidFill>
                  <a:schemeClr val="bg1"/>
                </a:solidFill>
                <a:ea typeface="Times New Roman" panose="02020603050405020304" pitchFamily="18" charset="0"/>
              </a:rPr>
              <a:t>- его характера;</a:t>
            </a:r>
          </a:p>
          <a:p>
            <a:pPr algn="just">
              <a:spcAft>
                <a:spcPts val="0"/>
              </a:spcAft>
            </a:pPr>
            <a:r>
              <a:rPr lang="ru-RU" sz="2800" b="1" dirty="0">
                <a:solidFill>
                  <a:schemeClr val="bg1"/>
                </a:solidFill>
                <a:ea typeface="Times New Roman" panose="02020603050405020304" pitchFamily="18" charset="0"/>
              </a:rPr>
              <a:t>- его успеваемости в начальной школе;</a:t>
            </a:r>
          </a:p>
          <a:p>
            <a:pPr algn="just">
              <a:spcAft>
                <a:spcPts val="0"/>
              </a:spcAft>
            </a:pPr>
            <a:r>
              <a:rPr lang="ru-RU" sz="2800" b="1" dirty="0">
                <a:solidFill>
                  <a:schemeClr val="bg1"/>
                </a:solidFill>
                <a:ea typeface="Times New Roman" panose="02020603050405020304" pitchFamily="18" charset="0"/>
              </a:rPr>
              <a:t>- его физического здоровья;</a:t>
            </a:r>
          </a:p>
          <a:p>
            <a:pPr algn="just">
              <a:spcAft>
                <a:spcPts val="0"/>
              </a:spcAft>
            </a:pPr>
            <a:r>
              <a:rPr lang="ru-RU" sz="2800" b="1" dirty="0">
                <a:solidFill>
                  <a:schemeClr val="bg1"/>
                </a:solidFill>
                <a:ea typeface="Times New Roman" panose="02020603050405020304" pitchFamily="18" charset="0"/>
              </a:rPr>
              <a:t>- от психологического климата в классном коллективе;</a:t>
            </a:r>
          </a:p>
          <a:p>
            <a:pPr algn="just">
              <a:spcAft>
                <a:spcPts val="0"/>
              </a:spcAft>
            </a:pPr>
            <a:r>
              <a:rPr lang="ru-RU" sz="2800" b="1" dirty="0">
                <a:solidFill>
                  <a:schemeClr val="bg1"/>
                </a:solidFill>
                <a:ea typeface="Times New Roman" panose="02020603050405020304" pitchFamily="18" charset="0"/>
              </a:rPr>
              <a:t>- а также от его самооценки (чем ниже самооценка, тем больше трудностей у ребенка в школе).</a:t>
            </a:r>
            <a:endParaRPr lang="ru-RU" sz="2800" b="1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  <p:pic>
        <p:nvPicPr>
          <p:cNvPr id="5" name="Picture 2" descr="шко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525" y="0"/>
            <a:ext cx="1895475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0856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шко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525" y="0"/>
            <a:ext cx="1895475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89185" y="474345"/>
            <a:ext cx="10107339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ru-RU" sz="2500" b="1" dirty="0">
                <a:solidFill>
                  <a:schemeClr val="bg1"/>
                </a:solidFill>
                <a:ea typeface="Times New Roman" panose="02020603050405020304" pitchFamily="18" charset="0"/>
              </a:rPr>
              <a:t>Психологические трудности адаптации пятиклассников к школе.</a:t>
            </a:r>
          </a:p>
          <a:p>
            <a:pPr>
              <a:spcAft>
                <a:spcPts val="0"/>
              </a:spcAft>
            </a:pPr>
            <a:r>
              <a:rPr lang="ru-RU" sz="2500" b="1" dirty="0">
                <a:solidFill>
                  <a:schemeClr val="bg1"/>
                </a:solidFill>
                <a:ea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ru-RU" sz="2500" b="1" dirty="0">
                <a:solidFill>
                  <a:schemeClr val="bg1"/>
                </a:solidFill>
                <a:ea typeface="Times New Roman" panose="02020603050405020304" pitchFamily="18" charset="0"/>
              </a:rPr>
              <a:t>- повышение уровня тревожности семьи, связанной с обучением ребенка в пятом классе;</a:t>
            </a:r>
          </a:p>
          <a:p>
            <a:pPr algn="just">
              <a:spcAft>
                <a:spcPts val="0"/>
              </a:spcAft>
            </a:pPr>
            <a:r>
              <a:rPr lang="ru-RU" sz="2500" b="1" dirty="0">
                <a:solidFill>
                  <a:schemeClr val="bg1"/>
                </a:solidFill>
                <a:ea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ru-RU" sz="2500" b="1" dirty="0">
                <a:solidFill>
                  <a:schemeClr val="bg1"/>
                </a:solidFill>
                <a:ea typeface="Times New Roman" panose="02020603050405020304" pitchFamily="18" charset="0"/>
              </a:rPr>
              <a:t>- повышение уровня тревожности самого ребенка;</a:t>
            </a:r>
          </a:p>
          <a:p>
            <a:pPr algn="just">
              <a:spcAft>
                <a:spcPts val="0"/>
              </a:spcAft>
            </a:pPr>
            <a:r>
              <a:rPr lang="ru-RU" sz="2500" b="1" dirty="0">
                <a:solidFill>
                  <a:schemeClr val="bg1"/>
                </a:solidFill>
                <a:ea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ru-RU" sz="2500" b="1" dirty="0">
                <a:solidFill>
                  <a:schemeClr val="bg1"/>
                </a:solidFill>
                <a:ea typeface="Times New Roman" panose="02020603050405020304" pitchFamily="18" charset="0"/>
              </a:rPr>
              <a:t>- зависимость степени адаптации ребенка к новым условиям от тех требований, которые предъявляет ребенку семья, его ближайшее окружение;</a:t>
            </a:r>
          </a:p>
          <a:p>
            <a:pPr algn="just">
              <a:spcAft>
                <a:spcPts val="0"/>
              </a:spcAft>
            </a:pPr>
            <a:r>
              <a:rPr lang="ru-RU" sz="2000" b="1" dirty="0">
                <a:solidFill>
                  <a:schemeClr val="bg1"/>
                </a:solidFill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0626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шко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525" y="0"/>
            <a:ext cx="1895475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5614" y="597245"/>
            <a:ext cx="10180911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u="sng" dirty="0">
                <a:solidFill>
                  <a:schemeClr val="bg1"/>
                </a:solidFill>
                <a:ea typeface="Times New Roman" panose="02020603050405020304" pitchFamily="18" charset="0"/>
              </a:rPr>
              <a:t>Рекомендации для родителей:</a:t>
            </a:r>
            <a:endParaRPr lang="ru-RU" sz="2000" b="1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000" b="1" dirty="0">
                <a:solidFill>
                  <a:schemeClr val="bg1"/>
                </a:solidFill>
                <a:ea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ru-RU" sz="2000" b="1" dirty="0">
                <a:solidFill>
                  <a:schemeClr val="bg1"/>
                </a:solidFill>
                <a:ea typeface="Times New Roman" panose="02020603050405020304" pitchFamily="18" charset="0"/>
              </a:rPr>
              <a:t>- первое условие школьного успеха пятиклассника — безусловное принятие ребенка, несмотря на те неудачи, с которыми он уже столкнулся или может столкнуться;</a:t>
            </a:r>
          </a:p>
          <a:p>
            <a:pPr algn="just">
              <a:spcAft>
                <a:spcPts val="0"/>
              </a:spcAft>
            </a:pPr>
            <a:r>
              <a:rPr lang="ru-RU" sz="2000" b="1" dirty="0">
                <a:solidFill>
                  <a:schemeClr val="bg1"/>
                </a:solidFill>
                <a:ea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ru-RU" sz="2000" b="1" dirty="0">
                <a:solidFill>
                  <a:schemeClr val="bg1"/>
                </a:solidFill>
                <a:ea typeface="Times New Roman" panose="02020603050405020304" pitchFamily="18" charset="0"/>
              </a:rPr>
              <a:t>- со стороны родителей обязательное проявление  интереса к школе, классу, в котором учится ребенок, к каждому прожитому им школьному дню, неформальное общение со своим ребенком после прошедшего школьного дня;</a:t>
            </a:r>
          </a:p>
          <a:p>
            <a:pPr algn="just">
              <a:spcAft>
                <a:spcPts val="0"/>
              </a:spcAft>
            </a:pPr>
            <a:r>
              <a:rPr lang="ru-RU" sz="2000" b="1" dirty="0">
                <a:solidFill>
                  <a:schemeClr val="bg1"/>
                </a:solidFill>
                <a:ea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ru-RU" sz="2000" b="1" dirty="0">
                <a:solidFill>
                  <a:schemeClr val="bg1"/>
                </a:solidFill>
                <a:ea typeface="Times New Roman" panose="02020603050405020304" pitchFamily="18" charset="0"/>
              </a:rPr>
              <a:t>- обязательное знакомство с его одноклассниками и предоставление возможности общения ребят после школы;</a:t>
            </a:r>
          </a:p>
          <a:p>
            <a:pPr algn="just">
              <a:spcAft>
                <a:spcPts val="0"/>
              </a:spcAft>
            </a:pPr>
            <a:r>
              <a:rPr lang="ru-RU" sz="2000" b="1" dirty="0">
                <a:solidFill>
                  <a:schemeClr val="bg1"/>
                </a:solidFill>
                <a:ea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ru-RU" sz="2000" b="1" dirty="0">
                <a:solidFill>
                  <a:schemeClr val="bg1"/>
                </a:solidFill>
                <a:ea typeface="Times New Roman" panose="02020603050405020304" pitchFamily="18" charset="0"/>
              </a:rPr>
              <a:t>- недопустимость физических наказаний, запугивания, критики в адрес ребенка, особенно в присутствии других людей (бабушек, дедушек, сверстников);</a:t>
            </a: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chemeClr val="bg1"/>
                </a:solidFill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6187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878</TotalTime>
  <Words>263</Words>
  <Application>Microsoft Office PowerPoint</Application>
  <PresentationFormat>Широкоэкранный</PresentationFormat>
  <Paragraphs>82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 3</vt:lpstr>
      <vt:lpstr>Сектор</vt:lpstr>
      <vt:lpstr> «особенности подросткового возраста. Трудности адаптации ребенка к обучению             в 5 классе. Роль семьи и ее значение в адаптации школьников в связи с новым качеством обучения и возрастными особенностями».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Семинар-тренинг «Коучинг в образовании – искусство задавать вопросы»</dc:title>
  <dc:creator>User</dc:creator>
  <cp:lastModifiedBy>6-6-1</cp:lastModifiedBy>
  <cp:revision>32</cp:revision>
  <dcterms:created xsi:type="dcterms:W3CDTF">2022-12-12T13:51:23Z</dcterms:created>
  <dcterms:modified xsi:type="dcterms:W3CDTF">2023-03-21T11:17:34Z</dcterms:modified>
</cp:coreProperties>
</file>